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9E1A8-1DC1-4F7D-BA9E-C3C1BD53A19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806AC-C2E4-4846-98FB-CADC3AA7A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86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806AC-C2E4-4846-98FB-CADC3AA7A8A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99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12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48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136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7471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6681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2846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451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338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011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506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812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2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904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6239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18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8358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962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72BCB26-3A6F-4398-BBDA-AEB72C5361F1}" type="datetimeFigureOut">
              <a:rPr lang="cs-CZ" smtClean="0"/>
              <a:t>18.06.2026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0FFF9F8-3F45-411C-ACD9-3BA46C9648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3685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4212" y="606669"/>
            <a:ext cx="11035934" cy="2057400"/>
          </a:xfrm>
        </p:spPr>
        <p:txBody>
          <a:bodyPr>
            <a:normAutofit/>
          </a:bodyPr>
          <a:lstStyle/>
          <a:p>
            <a:r>
              <a:rPr lang="cs-CZ" sz="4000" dirty="0" smtClean="0"/>
              <a:t>Kdopak by se bál umělé inteligence?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3390900" cy="174368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sz="2000" dirty="0" smtClean="0"/>
              <a:t>Vít Bartoš</a:t>
            </a:r>
          </a:p>
          <a:p>
            <a:pPr algn="l"/>
            <a:r>
              <a:rPr lang="cs-CZ" sz="2000" dirty="0" smtClean="0"/>
              <a:t>Technická univerzita v Liberci</a:t>
            </a:r>
          </a:p>
          <a:p>
            <a:pPr algn="l"/>
            <a:r>
              <a:rPr lang="cs-CZ" sz="2000" dirty="0" smtClean="0"/>
              <a:t>Katedra Filosofie</a:t>
            </a:r>
          </a:p>
          <a:p>
            <a:pPr algn="l"/>
            <a:r>
              <a:rPr lang="cs-CZ" sz="2000" dirty="0" smtClean="0"/>
              <a:t>vit.bartos@tul.cz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97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776046" y="949569"/>
            <a:ext cx="726244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/>
              <a:t>Ad4)</a:t>
            </a:r>
            <a:r>
              <a:rPr lang="cs-CZ" sz="2400" b="1" dirty="0" smtClean="0"/>
              <a:t> ANALOGOVÉ, STOCHASTICKÉ I DISKRÉTNÍ PROCESY</a:t>
            </a:r>
          </a:p>
          <a:p>
            <a:pPr algn="ctr"/>
            <a:endParaRPr lang="cs-CZ" sz="2400" b="1" dirty="0"/>
          </a:p>
          <a:p>
            <a:pPr algn="ctr"/>
            <a:endParaRPr lang="cs-CZ" sz="2400" b="1" dirty="0" smtClean="0"/>
          </a:p>
          <a:p>
            <a:pPr algn="just"/>
            <a:r>
              <a:rPr lang="cs-CZ" dirty="0"/>
              <a:t>Alan </a:t>
            </a:r>
            <a:r>
              <a:rPr lang="cs-CZ" dirty="0" err="1"/>
              <a:t>Turing</a:t>
            </a:r>
            <a:r>
              <a:rPr lang="cs-CZ" dirty="0"/>
              <a:t> v </a:t>
            </a:r>
            <a:r>
              <a:rPr lang="cs-CZ" dirty="0" err="1"/>
              <a:t>Computing</a:t>
            </a:r>
            <a:r>
              <a:rPr lang="cs-CZ" dirty="0"/>
              <a:t> </a:t>
            </a:r>
            <a:r>
              <a:rPr lang="cs-CZ" dirty="0" err="1"/>
              <a:t>Machinery</a:t>
            </a:r>
            <a:r>
              <a:rPr lang="cs-CZ" dirty="0"/>
              <a:t> and </a:t>
            </a:r>
            <a:r>
              <a:rPr lang="cs-CZ" dirty="0" err="1"/>
              <a:t>Intelligence</a:t>
            </a:r>
            <a:r>
              <a:rPr lang="cs-CZ" dirty="0"/>
              <a:t> (1950): „</a:t>
            </a:r>
            <a:r>
              <a:rPr lang="cs-CZ" i="1" dirty="0"/>
              <a:t>...malé chyby v počátečních podmínkách mohou mít později ohromující účinky. Posunutí jednotlivého elektronu o biliontinu centimetru v jeden okamžik může způsobit rozdíl mezi tím, jestli bude člověk zabit lavinou o rok později, anebo vyvázne. Je </a:t>
            </a:r>
            <a:r>
              <a:rPr lang="cs-CZ" i="1" dirty="0">
                <a:solidFill>
                  <a:srgbClr val="FFFF00"/>
                </a:solidFill>
              </a:rPr>
              <a:t>zásadní vlastností mechanických systémů, které nazýváme „diskrétními stroji</a:t>
            </a:r>
            <a:r>
              <a:rPr lang="cs-CZ" i="1" dirty="0" smtClean="0">
                <a:solidFill>
                  <a:srgbClr val="FFFF00"/>
                </a:solidFill>
              </a:rPr>
              <a:t>“ (</a:t>
            </a:r>
            <a:r>
              <a:rPr lang="cs-CZ" i="1" dirty="0" err="1" smtClean="0">
                <a:solidFill>
                  <a:srgbClr val="FFFF00"/>
                </a:solidFill>
              </a:rPr>
              <a:t>Discrete</a:t>
            </a:r>
            <a:r>
              <a:rPr lang="cs-CZ" i="1" dirty="0" smtClean="0">
                <a:solidFill>
                  <a:srgbClr val="FFFF00"/>
                </a:solidFill>
              </a:rPr>
              <a:t> </a:t>
            </a:r>
            <a:r>
              <a:rPr lang="cs-CZ" i="1" dirty="0" err="1">
                <a:solidFill>
                  <a:srgbClr val="FFFF00"/>
                </a:solidFill>
              </a:rPr>
              <a:t>S</a:t>
            </a:r>
            <a:r>
              <a:rPr lang="cs-CZ" i="1" dirty="0" err="1" smtClean="0">
                <a:solidFill>
                  <a:srgbClr val="FFFF00"/>
                </a:solidFill>
              </a:rPr>
              <a:t>tate</a:t>
            </a:r>
            <a:r>
              <a:rPr lang="cs-CZ" i="1" dirty="0" smtClean="0">
                <a:solidFill>
                  <a:srgbClr val="FFFF00"/>
                </a:solidFill>
              </a:rPr>
              <a:t> </a:t>
            </a:r>
            <a:r>
              <a:rPr lang="cs-CZ" i="1" dirty="0" err="1" smtClean="0">
                <a:solidFill>
                  <a:srgbClr val="FFFF00"/>
                </a:solidFill>
              </a:rPr>
              <a:t>Machines</a:t>
            </a:r>
            <a:r>
              <a:rPr lang="cs-CZ" i="1" dirty="0" smtClean="0">
                <a:solidFill>
                  <a:srgbClr val="FFFF00"/>
                </a:solidFill>
              </a:rPr>
              <a:t>), </a:t>
            </a:r>
            <a:r>
              <a:rPr lang="cs-CZ" i="1" dirty="0">
                <a:solidFill>
                  <a:srgbClr val="FFFF00"/>
                </a:solidFill>
              </a:rPr>
              <a:t>že se tento jev neobjevuje</a:t>
            </a:r>
            <a:r>
              <a:rPr lang="cs-CZ" i="1" dirty="0"/>
              <a:t>.</a:t>
            </a:r>
            <a:r>
              <a:rPr lang="cs-CZ" dirty="0"/>
              <a:t>“ </a:t>
            </a:r>
            <a:endParaRPr lang="cs-CZ" sz="2400" b="1" dirty="0" smtClean="0"/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378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23192" y="268060"/>
            <a:ext cx="1044526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dirty="0"/>
              <a:t>5</a:t>
            </a:r>
            <a:r>
              <a:rPr lang="cs-CZ" dirty="0" smtClean="0"/>
              <a:t>) </a:t>
            </a:r>
            <a:r>
              <a:rPr lang="cs-CZ" sz="2000" b="1" dirty="0" smtClean="0">
                <a:solidFill>
                  <a:srgbClr val="FFFF00"/>
                </a:solidFill>
              </a:rPr>
              <a:t>KOMPLEXITA</a:t>
            </a:r>
            <a:r>
              <a:rPr lang="cs-CZ" dirty="0" smtClean="0"/>
              <a:t>:  </a:t>
            </a:r>
            <a:r>
              <a:rPr lang="cs-CZ" b="1" dirty="0" smtClean="0"/>
              <a:t>invariant </a:t>
            </a:r>
            <a:r>
              <a:rPr lang="cs-CZ" b="1" dirty="0"/>
              <a:t>versus fluidní prostředí</a:t>
            </a:r>
            <a:r>
              <a:rPr lang="cs-CZ" dirty="0"/>
              <a:t>: </a:t>
            </a:r>
            <a:r>
              <a:rPr lang="cs-CZ" dirty="0" smtClean="0"/>
              <a:t>život </a:t>
            </a:r>
            <a:r>
              <a:rPr lang="cs-CZ" dirty="0"/>
              <a:t>jako </a:t>
            </a:r>
            <a:r>
              <a:rPr lang="cs-CZ" b="1" dirty="0" smtClean="0"/>
              <a:t>průnik</a:t>
            </a:r>
            <a:r>
              <a:rPr lang="cs-CZ" dirty="0" smtClean="0"/>
              <a:t> </a:t>
            </a:r>
            <a:r>
              <a:rPr lang="cs-CZ" dirty="0"/>
              <a:t>systémů typu </a:t>
            </a:r>
            <a:r>
              <a:rPr lang="cs-CZ" dirty="0" smtClean="0"/>
              <a:t>„</a:t>
            </a:r>
            <a:r>
              <a:rPr lang="cs-CZ" b="1" dirty="0" smtClean="0">
                <a:solidFill>
                  <a:srgbClr val="FFFF00"/>
                </a:solidFill>
              </a:rPr>
              <a:t>krystal</a:t>
            </a:r>
            <a:r>
              <a:rPr lang="cs-CZ" dirty="0" smtClean="0"/>
              <a:t>“ </a:t>
            </a:r>
            <a:r>
              <a:rPr lang="cs-CZ" dirty="0"/>
              <a:t>(rigidní pozice, invariance, stabilita, zákonitost) a typu </a:t>
            </a:r>
            <a:r>
              <a:rPr lang="cs-CZ" dirty="0" smtClean="0"/>
              <a:t>„</a:t>
            </a:r>
            <a:r>
              <a:rPr lang="cs-CZ" b="1" dirty="0" smtClean="0">
                <a:solidFill>
                  <a:srgbClr val="FFFF00"/>
                </a:solidFill>
              </a:rPr>
              <a:t>tekutina</a:t>
            </a:r>
            <a:r>
              <a:rPr lang="cs-CZ" dirty="0" smtClean="0"/>
              <a:t>“ </a:t>
            </a:r>
            <a:r>
              <a:rPr lang="cs-CZ" dirty="0"/>
              <a:t>(chaos, nelinearita, bifurkace, inovace, adaptabilita)</a:t>
            </a:r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63" y="1568320"/>
            <a:ext cx="4110388" cy="385982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253" y="1600738"/>
            <a:ext cx="4485541" cy="382740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49" t="-951" r="10166"/>
          <a:stretch/>
        </p:blipFill>
        <p:spPr>
          <a:xfrm>
            <a:off x="3965332" y="3033347"/>
            <a:ext cx="3982914" cy="37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51068" y="835269"/>
            <a:ext cx="3929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 smtClean="0"/>
              <a:t>Problém možné simulace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914400" y="1626577"/>
            <a:ext cx="998806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b="1" dirty="0"/>
              <a:t>Otázky</a:t>
            </a:r>
            <a:r>
              <a:rPr lang="cs-CZ" dirty="0"/>
              <a:t>: Proč si někdo myslí, že simulace inteligence (myšlení) je ekvivalentní inteligenci a myšlení samému? </a:t>
            </a:r>
            <a:endParaRPr lang="cs-CZ" dirty="0" smtClean="0"/>
          </a:p>
          <a:p>
            <a:pPr lvl="0"/>
            <a:r>
              <a:rPr lang="cs-CZ" dirty="0" smtClean="0"/>
              <a:t>Obecně</a:t>
            </a:r>
            <a:r>
              <a:rPr lang="cs-CZ" dirty="0"/>
              <a:t>: proč si někdo myslí, že simulace procesu A je (z hlediska obsahu informace) identická s A samotným? </a:t>
            </a:r>
            <a:r>
              <a:rPr lang="cs-CZ" dirty="0" smtClean="0"/>
              <a:t>Kdy </a:t>
            </a:r>
            <a:r>
              <a:rPr lang="cs-CZ" dirty="0"/>
              <a:t>je simulace inteligence inteligencí</a:t>
            </a:r>
            <a:r>
              <a:rPr lang="cs-CZ" dirty="0" smtClean="0"/>
              <a:t>?</a:t>
            </a:r>
          </a:p>
          <a:p>
            <a:r>
              <a:rPr lang="cs-CZ" b="1" i="1" dirty="0" smtClean="0"/>
              <a:t>Kdy </a:t>
            </a:r>
            <a:r>
              <a:rPr lang="cs-CZ" b="1" i="1" dirty="0"/>
              <a:t>tato ekvivalence opravdu může platit a kdy ne?</a:t>
            </a:r>
            <a:endParaRPr lang="cs-CZ" dirty="0"/>
          </a:p>
          <a:p>
            <a:pPr marL="342900" lvl="0" indent="-342900">
              <a:buFont typeface="+mj-lt"/>
              <a:buAutoNum type="arabicPeriod"/>
            </a:pPr>
            <a:r>
              <a:rPr lang="cs-CZ" dirty="0" smtClean="0">
                <a:solidFill>
                  <a:srgbClr val="FFFF00"/>
                </a:solidFill>
              </a:rPr>
              <a:t>SVĚT SE MUSÍ CHOVAT DISKRÉTNĚ </a:t>
            </a:r>
            <a:r>
              <a:rPr lang="cs-CZ" dirty="0" smtClean="0"/>
              <a:t>(</a:t>
            </a:r>
            <a:r>
              <a:rPr lang="cs-CZ" dirty="0" err="1"/>
              <a:t>diskretizovaný</a:t>
            </a:r>
            <a:r>
              <a:rPr lang="cs-CZ" dirty="0"/>
              <a:t> čas a prostor); model v podobě celulárních automatů (CA); svět je jeden velký CA! Proč svět musí být diskrétní, aby byly </a:t>
            </a:r>
            <a:r>
              <a:rPr lang="cs-CZ" dirty="0" err="1"/>
              <a:t>simulovatelné</a:t>
            </a:r>
            <a:r>
              <a:rPr lang="cs-CZ" dirty="0"/>
              <a:t> všechny jeho rysy, vlastnosti či objekty? Protože, analogové (spojité) procesy jsou náchylné na „motýlí efekty“ – na dokonalou náhodu, a tu nelze </a:t>
            </a:r>
            <a:r>
              <a:rPr lang="cs-CZ" u="sng" dirty="0"/>
              <a:t>přísně vzato</a:t>
            </a:r>
            <a:r>
              <a:rPr lang="cs-CZ" dirty="0"/>
              <a:t> simulovat. </a:t>
            </a:r>
            <a:r>
              <a:rPr lang="cs-CZ" dirty="0" smtClean="0"/>
              <a:t>Realita </a:t>
            </a:r>
            <a:r>
              <a:rPr lang="cs-CZ" dirty="0"/>
              <a:t>jež se sestává z událostí typu „motýlího efektu“ je v delším trvání </a:t>
            </a:r>
            <a:r>
              <a:rPr lang="cs-CZ" dirty="0" err="1"/>
              <a:t>nesimulovatelná</a:t>
            </a:r>
            <a:r>
              <a:rPr lang="cs-CZ" dirty="0"/>
              <a:t>. Simulace na digitálním stroji proto nemůže být identická se simulovanou realitou.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dirty="0"/>
              <a:t>Proces, věc, vlastnost, které modelujeme, </a:t>
            </a:r>
            <a:r>
              <a:rPr lang="cs-CZ" dirty="0" smtClean="0">
                <a:solidFill>
                  <a:srgbClr val="FFFF00"/>
                </a:solidFill>
              </a:rPr>
              <a:t>MAJÍ ALGORITMICKÉ STLAČENÍ </a:t>
            </a:r>
            <a:r>
              <a:rPr lang="cs-CZ" dirty="0" smtClean="0"/>
              <a:t>– </a:t>
            </a:r>
            <a:r>
              <a:rPr lang="cs-CZ" dirty="0"/>
              <a:t>redukce vzorce – přičemž tato (datová) redukce nemá vliv na strukturu procesu, když změníme měřítko (čas, prostor, počet a velikost částí ...). Informační invariance se změnou měřítka procesu..</a:t>
            </a:r>
          </a:p>
          <a:p>
            <a:r>
              <a:rPr lang="cs-CZ" dirty="0"/>
              <a:t> </a:t>
            </a:r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04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01261" y="940777"/>
            <a:ext cx="8074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K čemu tedy bude dobrá AI, pokud neumí VÝZNAM?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756138" y="1670538"/>
            <a:ext cx="106211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Rozvinutí </a:t>
            </a:r>
            <a:r>
              <a:rPr lang="cs-CZ" dirty="0"/>
              <a:t>potenciálu idejí nakumulovaných civilizací.</a:t>
            </a:r>
          </a:p>
          <a:p>
            <a:r>
              <a:rPr lang="cs-CZ" i="1" dirty="0" smtClean="0"/>
              <a:t>David Hume</a:t>
            </a:r>
            <a:r>
              <a:rPr lang="cs-CZ" dirty="0" smtClean="0"/>
              <a:t> </a:t>
            </a:r>
            <a:r>
              <a:rPr lang="cs-CZ" dirty="0"/>
              <a:t>(polovina 18. století): „</a:t>
            </a:r>
            <a:r>
              <a:rPr lang="cs-CZ" i="1" dirty="0"/>
              <a:t>Ačkoliv se tedy zdá, že naše myšlení má neomezenou svobodu, zjistíme při bližším zkoumání, že je vlastně sevřeno ve velmi úzkých mezích a že celá tato tvůrčí síla ducha není nic víc než schopnost skládat, překládat, zvětšovat nebo zmenšovat materiál, který nám poskytují smysly a zkušenost. Když si představujeme zlatou horu, </a:t>
            </a:r>
            <a:r>
              <a:rPr lang="cs-CZ" i="1" dirty="0">
                <a:solidFill>
                  <a:srgbClr val="FFFF00"/>
                </a:solidFill>
              </a:rPr>
              <a:t>spojujeme pouze dvě slučitelné ideje: zlato a horu</a:t>
            </a:r>
            <a:r>
              <a:rPr lang="cs-CZ" i="1" dirty="0"/>
              <a:t>, které známe od dřívějška</a:t>
            </a:r>
            <a:r>
              <a:rPr lang="cs-CZ" dirty="0" smtClean="0"/>
              <a:t>.“</a:t>
            </a:r>
          </a:p>
          <a:p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FF00"/>
                </a:solidFill>
              </a:rPr>
              <a:t>Toto spojování idejí by mohla AI dělat velmi dobře a efektivněji než lidské bytosti </a:t>
            </a:r>
            <a:r>
              <a:rPr lang="cs-CZ" dirty="0"/>
              <a:t>a z jejích inovací tohoto typu by civilizace mohla žít třeba tisíce dalších let. Bůh </a:t>
            </a:r>
            <a:r>
              <a:rPr lang="cs-CZ" dirty="0" smtClean="0"/>
              <a:t>ví. </a:t>
            </a:r>
            <a:r>
              <a:rPr lang="cs-CZ" dirty="0" err="1" smtClean="0"/>
              <a:t>Humova</a:t>
            </a:r>
            <a:r>
              <a:rPr lang="cs-CZ" dirty="0" smtClean="0"/>
              <a:t> </a:t>
            </a:r>
            <a:r>
              <a:rPr lang="cs-CZ" dirty="0"/>
              <a:t>úvaha říká, že vlastně na </a:t>
            </a:r>
            <a:r>
              <a:rPr lang="cs-CZ" dirty="0" smtClean="0"/>
              <a:t>intelektuální úrovni </a:t>
            </a:r>
            <a:r>
              <a:rPr lang="cs-CZ" dirty="0"/>
              <a:t>neděláme nic moc více, než by mohla dělat AI</a:t>
            </a:r>
            <a:r>
              <a:rPr lang="cs-CZ" dirty="0" smtClean="0"/>
              <a:t>.</a:t>
            </a:r>
          </a:p>
          <a:p>
            <a:pPr lvl="0"/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FF00"/>
                </a:solidFill>
              </a:rPr>
              <a:t>Na druhou stranu ale, říká že</a:t>
            </a:r>
            <a:r>
              <a:rPr lang="cs-CZ" dirty="0"/>
              <a:t>: „Rádi přiznáváme, že jiné bytosti  mohou mít mnohé smysly , o nichž nemáme ponětí, protože jejich ideje nám nebyly sděleny tím jediným způsobem, kterým může </a:t>
            </a:r>
            <a:r>
              <a:rPr lang="cs-CZ" dirty="0">
                <a:solidFill>
                  <a:srgbClr val="FFFF00"/>
                </a:solidFill>
              </a:rPr>
              <a:t>idea vstoupit do ducha, do inteligence, totiž skutečným cítěním a zážitkem</a:t>
            </a:r>
            <a:r>
              <a:rPr lang="cs-CZ" dirty="0"/>
              <a:t>.“ Takže reálné prožívání je nutnou podmínkou pro intelektuální obsahy (ideje – obecně reprezentace), což AI nemá!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282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66092" y="2250829"/>
            <a:ext cx="10067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/>
              <a:t>A proto bychom se AI neměli bát!</a:t>
            </a:r>
            <a:endParaRPr lang="cs-CZ" sz="40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4246684" y="4791807"/>
            <a:ext cx="5591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Děkuji za pozornost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535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04546" y="800100"/>
            <a:ext cx="995289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Na co chci reagovat? Hypotetické nebezpečí!</a:t>
            </a:r>
            <a:r>
              <a:rPr lang="cs-CZ" b="1" dirty="0" smtClean="0"/>
              <a:t> </a:t>
            </a:r>
          </a:p>
          <a:p>
            <a:pPr algn="ctr"/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Asi 50% odborníků se domnívá, že v polovině 21. století tu bude superinteligence (</a:t>
            </a:r>
            <a:r>
              <a:rPr lang="cs-CZ" dirty="0"/>
              <a:t>N</a:t>
            </a:r>
            <a:r>
              <a:rPr lang="cs-CZ" dirty="0" smtClean="0"/>
              <a:t>ick </a:t>
            </a:r>
            <a:r>
              <a:rPr lang="cs-CZ" dirty="0" err="1" smtClean="0"/>
              <a:t>Bostrom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Následuje (často) panická ataka v podobě analogie: „člověk / mravenec = </a:t>
            </a:r>
            <a:r>
              <a:rPr lang="cs-CZ" dirty="0" err="1" smtClean="0"/>
              <a:t>superAI</a:t>
            </a:r>
            <a:r>
              <a:rPr lang="cs-CZ" dirty="0" smtClean="0"/>
              <a:t> / člověk“; implikace: „Asi nás nečekají hezké zítřky.“ (I když by i mohly.)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AI se bude vyvíjet exponenciálním tempem → nestihneme reagovat, přizpůsobit se, odhalit její záměry 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Čelíme existenčnímu riziku!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21370" y="4994031"/>
            <a:ext cx="6383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Zajímavé:</a:t>
            </a:r>
            <a:r>
              <a:rPr lang="cs-CZ" dirty="0" smtClean="0"/>
              <a:t> </a:t>
            </a:r>
          </a:p>
          <a:p>
            <a:pPr algn="just"/>
            <a:r>
              <a:rPr lang="cs-CZ" dirty="0" smtClean="0"/>
              <a:t>málokdo si klade otázku, jaké jsou fyzikální limity exponenciálního vývoje nějakého procesu?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25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86862" y="246184"/>
            <a:ext cx="11386038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Trochu historické skepse ohledně perspektiv AI</a:t>
            </a:r>
          </a:p>
          <a:p>
            <a:endParaRPr lang="cs-CZ" dirty="0" smtClean="0"/>
          </a:p>
          <a:p>
            <a:r>
              <a:rPr lang="cs-CZ" b="1" i="1" dirty="0" err="1"/>
              <a:t>Marvin</a:t>
            </a:r>
            <a:r>
              <a:rPr lang="cs-CZ" b="1" i="1" dirty="0"/>
              <a:t> Minsky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The</a:t>
            </a:r>
            <a:r>
              <a:rPr lang="cs-CZ" dirty="0"/>
              <a:t> Society </a:t>
            </a:r>
            <a:r>
              <a:rPr lang="cs-CZ" dirty="0" err="1"/>
              <a:t>of</a:t>
            </a:r>
            <a:r>
              <a:rPr lang="cs-CZ" dirty="0"/>
              <a:t> Mind, 1986): „</a:t>
            </a:r>
            <a:r>
              <a:rPr lang="cs-CZ" i="1" dirty="0"/>
              <a:t>Dobré teorie mysli musí obsáhnout přinejmenším tři odlišné škály času: pomalou, v časovém řádu miliardy let, ve které se vyvíjely naše mozky; rychlou, pro prchavé týdny a měsíce dětství; a něco mezi tím, staletí vývoje našich idejí v průběhu historie</a:t>
            </a:r>
            <a:r>
              <a:rPr lang="cs-CZ" dirty="0" smtClean="0"/>
              <a:t>.“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FFFF00"/>
                </a:solidFill>
              </a:rPr>
              <a:t>Co platí pro mysl, platí i pro inteligenci!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mtClean="0"/>
              <a:t>Medián trvání </a:t>
            </a:r>
            <a:r>
              <a:rPr lang="cs-CZ" dirty="0" smtClean="0"/>
              <a:t>biologického druhu je 4 000 000 let (Homo sapiens </a:t>
            </a:r>
            <a:r>
              <a:rPr lang="cs-CZ" dirty="0" err="1" smtClean="0"/>
              <a:t>sapiens</a:t>
            </a:r>
            <a:r>
              <a:rPr lang="cs-CZ" dirty="0" smtClean="0"/>
              <a:t> asi 300 000 let …)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Civilizace asi 10 000 let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Moderní přírodní věda 400 let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Počítačová revoluce od 1940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err="1" smtClean="0"/>
              <a:t>fMRI</a:t>
            </a:r>
            <a:r>
              <a:rPr lang="cs-CZ" dirty="0" smtClean="0"/>
              <a:t> asi 30 let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LLM (velké jazykové modely) posledních 8 let…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Závěr:</a:t>
            </a:r>
            <a:r>
              <a:rPr lang="cs-CZ" dirty="0" smtClean="0"/>
              <a:t> Jsme na počátku poznávacího procesu. Inteligence je komplexní proces. </a:t>
            </a:r>
          </a:p>
          <a:p>
            <a:r>
              <a:rPr lang="cs-CZ" dirty="0" smtClean="0"/>
              <a:t>Co si myslíme, že o ní vlastně můžeme vědět?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Vzájemná synergie neurovědy a kybernetiky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FFFF00"/>
                </a:solidFill>
              </a:rPr>
              <a:t>Může se ale stát, že pokročilá neurověda prokáže, že naše dosavadní úvahy o inteligenci byly veskrze naivní, a tak i analogie z nich vycházející …</a:t>
            </a:r>
            <a:endParaRPr lang="cs-CZ" dirty="0">
              <a:solidFill>
                <a:srgbClr val="FFFF00"/>
              </a:solidFill>
            </a:endParaRPr>
          </a:p>
          <a:p>
            <a:endParaRPr lang="cs-CZ" dirty="0" smtClean="0">
              <a:solidFill>
                <a:srgbClr val="FFFF00"/>
              </a:solidFill>
            </a:endParaRP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36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588658" y="685800"/>
            <a:ext cx="7707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 smtClean="0"/>
              <a:t>Proč se tedy nemáme obávat AI?</a:t>
            </a:r>
            <a:endParaRPr lang="cs-CZ" sz="36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138854" y="1723155"/>
            <a:ext cx="46071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Protože neumí </a:t>
            </a:r>
            <a:r>
              <a:rPr lang="cs-CZ" sz="4800" b="1" dirty="0" smtClean="0">
                <a:solidFill>
                  <a:srgbClr val="FFFF00"/>
                </a:solidFill>
              </a:rPr>
              <a:t>VÝZNAM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Sémantiku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Intencionalitu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Vůli, záměry, pudy, vlastní směřování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Přesněji:</a:t>
            </a:r>
            <a:r>
              <a:rPr lang="cs-CZ" dirty="0" smtClean="0"/>
              <a:t> neumí je </a:t>
            </a:r>
            <a:r>
              <a:rPr lang="cs-CZ" dirty="0" smtClean="0">
                <a:solidFill>
                  <a:srgbClr val="FFFF00"/>
                </a:solidFill>
              </a:rPr>
              <a:t>ab initio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048605" y="4501661"/>
            <a:ext cx="599635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 také: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AI </a:t>
            </a:r>
            <a:r>
              <a:rPr lang="cs-CZ" dirty="0"/>
              <a:t>není dostatečně </a:t>
            </a:r>
            <a:r>
              <a:rPr lang="cs-CZ" sz="2800" b="1" dirty="0" smtClean="0">
                <a:solidFill>
                  <a:srgbClr val="FFFF00"/>
                </a:solidFill>
              </a:rPr>
              <a:t>KAUZÁLNĚ VTĚLENÁ</a:t>
            </a:r>
            <a:r>
              <a:rPr lang="cs-CZ" sz="2800" b="1" dirty="0" smtClean="0"/>
              <a:t> </a:t>
            </a:r>
            <a:r>
              <a:rPr lang="cs-CZ" dirty="0" smtClean="0"/>
              <a:t>v </a:t>
            </a:r>
            <a:r>
              <a:rPr lang="cs-CZ" dirty="0"/>
              <a:t>okolním </a:t>
            </a:r>
            <a:r>
              <a:rPr lang="cs-CZ" dirty="0" smtClean="0"/>
              <a:t>světě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Není </a:t>
            </a:r>
            <a:r>
              <a:rPr lang="cs-CZ" sz="2800" b="1" dirty="0" smtClean="0">
                <a:solidFill>
                  <a:srgbClr val="FFFF00"/>
                </a:solidFill>
              </a:rPr>
              <a:t>ADAPTABILNÍ</a:t>
            </a:r>
            <a:endParaRPr lang="cs-CZ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68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31985" y="1019908"/>
            <a:ext cx="5925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Co intuitivně znamená </a:t>
            </a:r>
            <a:r>
              <a:rPr lang="cs-CZ" sz="2800" b="1" dirty="0" smtClean="0">
                <a:solidFill>
                  <a:srgbClr val="FFFF00"/>
                </a:solidFill>
              </a:rPr>
              <a:t>VÝZNAM</a:t>
            </a:r>
            <a:r>
              <a:rPr lang="cs-CZ" sz="2800" dirty="0" smtClean="0"/>
              <a:t>?</a:t>
            </a:r>
            <a:endParaRPr lang="cs-CZ" sz="28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931985" y="2321171"/>
            <a:ext cx="858129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Existence hodnotových systémů (imunitní odpovědi, emoce, kaskáda reprezentací)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Konflikt mezi těmito hodnotovými systémy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Odlišné systémy reprezentací a jejich schopnost vzájemného převodu (synestézie, </a:t>
            </a:r>
            <a:r>
              <a:rPr lang="cs-CZ" dirty="0" err="1" smtClean="0"/>
              <a:t>synkinézie</a:t>
            </a:r>
            <a:r>
              <a:rPr lang="cs-CZ" dirty="0" smtClean="0"/>
              <a:t> 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 člověka (možná primáti) </a:t>
            </a:r>
            <a:r>
              <a:rPr lang="cs-CZ" dirty="0" err="1" smtClean="0"/>
              <a:t>metakognice</a:t>
            </a:r>
            <a:r>
              <a:rPr lang="cs-CZ" dirty="0" smtClean="0"/>
              <a:t> (introspekce, pojmové myšlení)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Vtělenost</a:t>
            </a:r>
            <a:r>
              <a:rPr lang="cs-CZ" dirty="0" smtClean="0"/>
              <a:t> (činnostní schéma, senzomotorická inteligence)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741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86862" y="975945"/>
            <a:ext cx="1116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Aby </a:t>
            </a:r>
            <a:r>
              <a:rPr lang="cs-CZ" b="1" dirty="0" smtClean="0">
                <a:solidFill>
                  <a:srgbClr val="FFFF00"/>
                </a:solidFill>
              </a:rPr>
              <a:t>VÝZNAM</a:t>
            </a:r>
            <a:r>
              <a:rPr lang="cs-CZ" dirty="0" smtClean="0"/>
              <a:t> u biologických entit fungoval jak fungovat má, musí mít jistou </a:t>
            </a:r>
            <a:r>
              <a:rPr lang="cs-CZ" b="1" dirty="0" smtClean="0">
                <a:solidFill>
                  <a:srgbClr val="FFFF00"/>
                </a:solidFill>
              </a:rPr>
              <a:t>fyzikální architekturu</a:t>
            </a:r>
            <a:r>
              <a:rPr lang="cs-CZ" dirty="0" smtClean="0"/>
              <a:t>, od které </a:t>
            </a:r>
            <a:r>
              <a:rPr lang="cs-CZ" u="sng" dirty="0" smtClean="0"/>
              <a:t>možná</a:t>
            </a:r>
            <a:r>
              <a:rPr lang="cs-CZ" dirty="0" smtClean="0"/>
              <a:t> nelze abstrahovat.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800100" y="1951894"/>
            <a:ext cx="95748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Architektura</a:t>
            </a:r>
          </a:p>
          <a:p>
            <a:pPr marL="342900" indent="-342900">
              <a:buFont typeface="+mj-lt"/>
              <a:buAutoNum type="arabicPeriod"/>
            </a:pPr>
            <a:endParaRPr lang="cs-CZ" dirty="0" smtClean="0"/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Složité organismy jako kolektivní inteligence „autonomních agentů“ – původ života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Kompartmentace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Kauzální asymetrie mezi doménami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Analogové, stochastické i diskrétní procesy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Komplexita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593730" y="5108331"/>
            <a:ext cx="5650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Jsou toto alespoň nutné podmínky pro </a:t>
            </a:r>
            <a:r>
              <a:rPr lang="cs-CZ" b="1" dirty="0" smtClean="0">
                <a:solidFill>
                  <a:srgbClr val="FFFF00"/>
                </a:solidFill>
              </a:rPr>
              <a:t>VÝZNAM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93730" y="4923692"/>
            <a:ext cx="5741378" cy="89681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9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95399" y="1538654"/>
            <a:ext cx="596997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dirty="0" smtClean="0"/>
              <a:t>ad1) </a:t>
            </a:r>
            <a:r>
              <a:rPr lang="cs-CZ" sz="2000" b="1" dirty="0" smtClean="0">
                <a:solidFill>
                  <a:srgbClr val="FFFF00"/>
                </a:solidFill>
              </a:rPr>
              <a:t>AUTONOMNÍ AGENT</a:t>
            </a:r>
            <a:r>
              <a:rPr lang="cs-CZ" b="1" dirty="0" smtClean="0"/>
              <a:t>; </a:t>
            </a:r>
          </a:p>
          <a:p>
            <a:pPr lvl="1"/>
            <a:r>
              <a:rPr lang="cs-CZ" b="1" dirty="0" smtClean="0"/>
              <a:t>Život </a:t>
            </a:r>
            <a:r>
              <a:rPr lang="cs-CZ" b="1" dirty="0"/>
              <a:t>a </a:t>
            </a:r>
            <a:r>
              <a:rPr lang="cs-CZ" b="1" dirty="0" smtClean="0"/>
              <a:t>VÝZNAM</a:t>
            </a:r>
            <a:r>
              <a:rPr lang="cs-CZ" dirty="0" smtClean="0"/>
              <a:t> začíná </a:t>
            </a:r>
            <a:r>
              <a:rPr lang="cs-CZ" dirty="0"/>
              <a:t>s prvními </a:t>
            </a:r>
            <a:r>
              <a:rPr lang="cs-CZ" dirty="0" smtClean="0"/>
              <a:t>autonomními agenty– </a:t>
            </a:r>
            <a:r>
              <a:rPr lang="cs-CZ" dirty="0"/>
              <a:t>"</a:t>
            </a:r>
            <a:r>
              <a:rPr lang="cs-CZ" i="1" dirty="0" err="1"/>
              <a:t>molecular</a:t>
            </a:r>
            <a:r>
              <a:rPr lang="cs-CZ" i="1" dirty="0"/>
              <a:t> </a:t>
            </a:r>
            <a:r>
              <a:rPr lang="cs-CZ" i="1" dirty="0" err="1" smtClean="0"/>
              <a:t>assemblers</a:t>
            </a:r>
            <a:r>
              <a:rPr lang="cs-CZ" dirty="0" smtClean="0"/>
              <a:t>„, </a:t>
            </a:r>
            <a:r>
              <a:rPr lang="cs-CZ" dirty="0"/>
              <a:t>jako jsou buněčné organely (zvláště ribozomy, </a:t>
            </a:r>
            <a:r>
              <a:rPr lang="cs-CZ" dirty="0" smtClean="0"/>
              <a:t>mitochondrie …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376" y="465992"/>
            <a:ext cx="3417277" cy="314764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989884" y="3710354"/>
            <a:ext cx="41411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dirty="0" smtClean="0"/>
              <a:t>(Provizorní </a:t>
            </a:r>
            <a:r>
              <a:rPr lang="cs-CZ" b="1" i="1" dirty="0" smtClean="0"/>
              <a:t>definice života</a:t>
            </a:r>
            <a:r>
              <a:rPr lang="cs-CZ" dirty="0" smtClean="0"/>
              <a:t>: </a:t>
            </a:r>
          </a:p>
          <a:p>
            <a:pPr lvl="1"/>
            <a:r>
              <a:rPr lang="cs-CZ" dirty="0" smtClean="0"/>
              <a:t>množící se autokatalytický systém vykonávající pracovní cyklus a podléhající přirozenému výběru – </a:t>
            </a:r>
            <a:r>
              <a:rPr lang="cs-CZ" dirty="0" err="1" smtClean="0"/>
              <a:t>Stuart</a:t>
            </a:r>
            <a:r>
              <a:rPr lang="cs-CZ" dirty="0" smtClean="0"/>
              <a:t> Kaufman)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883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50631" y="422032"/>
            <a:ext cx="10761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dirty="0" smtClean="0"/>
              <a:t>ad2) </a:t>
            </a:r>
            <a:r>
              <a:rPr lang="cs-CZ" b="1" dirty="0" smtClean="0">
                <a:solidFill>
                  <a:srgbClr val="FFFF00"/>
                </a:solidFill>
              </a:rPr>
              <a:t>KOMPARTMENTACE</a:t>
            </a:r>
            <a:r>
              <a:rPr lang="cs-CZ" dirty="0" smtClean="0">
                <a:solidFill>
                  <a:srgbClr val="FFFF00"/>
                </a:solidFill>
              </a:rPr>
              <a:t>:</a:t>
            </a:r>
            <a:r>
              <a:rPr lang="cs-CZ" dirty="0" smtClean="0"/>
              <a:t> </a:t>
            </a:r>
            <a:r>
              <a:rPr lang="cs-CZ" b="1" dirty="0" smtClean="0"/>
              <a:t>systém </a:t>
            </a:r>
            <a:r>
              <a:rPr lang="cs-CZ" b="1" dirty="0"/>
              <a:t>v systému</a:t>
            </a:r>
            <a:r>
              <a:rPr lang="cs-CZ" dirty="0"/>
              <a:t> a jejich vzájemné působení: </a:t>
            </a:r>
            <a:r>
              <a:rPr lang="cs-CZ" dirty="0" err="1"/>
              <a:t>matrjoškový</a:t>
            </a:r>
            <a:r>
              <a:rPr lang="cs-CZ" dirty="0"/>
              <a:t> systém – buněčné organely v buňce, buňky v tkáni, tkáně v organismu a organismus v ekologické nice ...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29" y="1881555"/>
            <a:ext cx="4660682" cy="429687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5565530" y="1204547"/>
            <a:ext cx="41763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„</a:t>
            </a:r>
            <a:r>
              <a:rPr lang="cs-CZ" i="1" dirty="0"/>
              <a:t>Každé </a:t>
            </a:r>
            <a:r>
              <a:rPr lang="cs-CZ" i="1" dirty="0">
                <a:solidFill>
                  <a:srgbClr val="FFFF00"/>
                </a:solidFill>
              </a:rPr>
              <a:t>organické tělo </a:t>
            </a:r>
            <a:r>
              <a:rPr lang="cs-CZ" i="1" dirty="0"/>
              <a:t>živého tvora je podle toho jakýsi </a:t>
            </a:r>
            <a:r>
              <a:rPr lang="cs-CZ" i="1" dirty="0">
                <a:solidFill>
                  <a:srgbClr val="FFFF00"/>
                </a:solidFill>
              </a:rPr>
              <a:t>druh božského stroje neboli přírodního automatu</a:t>
            </a:r>
            <a:r>
              <a:rPr lang="cs-CZ" i="1" dirty="0"/>
              <a:t>, který nekonečně daleko </a:t>
            </a:r>
            <a:r>
              <a:rPr lang="cs-CZ" i="1" dirty="0">
                <a:solidFill>
                  <a:srgbClr val="FFFF00"/>
                </a:solidFill>
              </a:rPr>
              <a:t>předstihuje všechny umělé automaty</a:t>
            </a:r>
            <a:r>
              <a:rPr lang="cs-CZ" i="1" dirty="0"/>
              <a:t>. </a:t>
            </a:r>
            <a:r>
              <a:rPr lang="cs-CZ" i="1" dirty="0">
                <a:solidFill>
                  <a:schemeClr val="accent6"/>
                </a:solidFill>
              </a:rPr>
              <a:t>Neboť stroj postavený lidským uměním není strojem v každé své části. </a:t>
            </a:r>
            <a:r>
              <a:rPr lang="cs-CZ" i="1" dirty="0"/>
              <a:t>Například zub mosazného kola má části nebo kousky, které pro nás neobsahují nic uměleckého a nenaznačují nic o užití stroje, pro který bylo kolo určeno. </a:t>
            </a:r>
            <a:r>
              <a:rPr lang="cs-CZ" i="1" dirty="0">
                <a:solidFill>
                  <a:schemeClr val="accent6"/>
                </a:solidFill>
              </a:rPr>
              <a:t>Stroje přírody, tj. živá těla, jsou však stroji ještě i ve svých nejmenších částech až do nekonečna.</a:t>
            </a:r>
            <a:r>
              <a:rPr lang="cs-CZ" i="1" dirty="0"/>
              <a:t> Právě to tvoří rozdíl mezi přírodou a uměním nebo také mezi božským a naším uměním</a:t>
            </a:r>
            <a:r>
              <a:rPr lang="cs-CZ" dirty="0" smtClean="0"/>
              <a:t>. </a:t>
            </a:r>
            <a:r>
              <a:rPr lang="cs-CZ" b="1" dirty="0" smtClean="0"/>
              <a:t>(Leibniz 1714)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3280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28699" y="1019908"/>
            <a:ext cx="872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ad3) </a:t>
            </a:r>
            <a:r>
              <a:rPr lang="cs-CZ" b="1" dirty="0" smtClean="0">
                <a:solidFill>
                  <a:srgbClr val="FFFF00"/>
                </a:solidFill>
              </a:rPr>
              <a:t>KAUZÁLNÍ ASYMETRIE </a:t>
            </a:r>
            <a:r>
              <a:rPr lang="cs-CZ" dirty="0" smtClean="0"/>
              <a:t>mezi doménami</a:t>
            </a:r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22" y="2023022"/>
            <a:ext cx="4484077" cy="3787227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817685" y="2347545"/>
            <a:ext cx="34993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Maslowova</a:t>
            </a:r>
            <a:r>
              <a:rPr lang="cs-CZ" dirty="0" smtClean="0"/>
              <a:t> pyramida jako příklad této asymetrie.</a:t>
            </a:r>
          </a:p>
          <a:p>
            <a:endParaRPr lang="cs-CZ" dirty="0"/>
          </a:p>
          <a:p>
            <a:r>
              <a:rPr lang="cs-CZ" dirty="0" smtClean="0"/>
              <a:t>Spodní vrstvy silněji determinují ty svrchní.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477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381</TotalTime>
  <Words>1089</Words>
  <Application>Microsoft Office PowerPoint</Application>
  <PresentationFormat>Širokoúhlá obrazovka</PresentationFormat>
  <Paragraphs>97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Wingdings</vt:lpstr>
      <vt:lpstr>Wingdings 3</vt:lpstr>
      <vt:lpstr>Řez</vt:lpstr>
      <vt:lpstr>Kdopak by se bál umělé inteligence?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Kdopak by se bál umělé inteligence?</dc:title>
  <dc:creator>Vít Bartoš</dc:creator>
  <cp:lastModifiedBy>Vít Bartoš</cp:lastModifiedBy>
  <cp:revision>42</cp:revision>
  <dcterms:created xsi:type="dcterms:W3CDTF">2023-01-24T10:02:24Z</dcterms:created>
  <dcterms:modified xsi:type="dcterms:W3CDTF">2026-06-18T08:24:58Z</dcterms:modified>
</cp:coreProperties>
</file>