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y="5143500" cx="9144000"/>
  <p:notesSz cx="6858000" cy="9144000"/>
  <p:embeddedFontLst>
    <p:embeddedFont>
      <p:font typeface="Montserrat SemiBold"/>
      <p:regular r:id="rId17"/>
      <p:bold r:id="rId18"/>
      <p:italic r:id="rId19"/>
      <p:boldItalic r:id="rId20"/>
    </p:embeddedFont>
    <p:embeddedFont>
      <p:font typeface="Montserrat"/>
      <p:bold r:id="rId21"/>
      <p:boldItalic r:id="rId22"/>
    </p:embeddedFont>
    <p:embeddedFont>
      <p:font typeface="Montserrat Medium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SemiBold-boldItalic.fntdata"/><Relationship Id="rId22" Type="http://schemas.openxmlformats.org/officeDocument/2006/relationships/font" Target="fonts/Montserrat-boldItalic.fntdata"/><Relationship Id="rId21" Type="http://schemas.openxmlformats.org/officeDocument/2006/relationships/font" Target="fonts/Montserrat-bold.fntdata"/><Relationship Id="rId24" Type="http://schemas.openxmlformats.org/officeDocument/2006/relationships/font" Target="fonts/MontserratMedium-bold.fntdata"/><Relationship Id="rId23" Type="http://schemas.openxmlformats.org/officeDocument/2006/relationships/font" Target="fonts/MontserratMedium-regular.fntdata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MontserratMedium-boldItalic.fntdata"/><Relationship Id="rId25" Type="http://schemas.openxmlformats.org/officeDocument/2006/relationships/font" Target="fonts/MontserratMedium-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MontserratSemiBold-regular.fntdata"/><Relationship Id="rId16" Type="http://schemas.openxmlformats.org/officeDocument/2006/relationships/slide" Target="slides/slide10.xml"/><Relationship Id="rId19" Type="http://schemas.openxmlformats.org/officeDocument/2006/relationships/font" Target="fonts/MontserratSemiBold-italic.fntdata"/><Relationship Id="rId18" Type="http://schemas.openxmlformats.org/officeDocument/2006/relationships/font" Target="fonts/MontserratSemiBold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8b85c80e1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8b85c80e1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4099b3fc9a2_0_40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4099b3fc9a2_0_403:notes"/>
          <p:cNvSpPr txBox="1"/>
          <p:nvPr>
            <p:ph idx="1" type="body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g4099b3fc9a2_0_403:notes"/>
          <p:cNvSpPr txBox="1"/>
          <p:nvPr>
            <p:ph idx="12" type="sldNum"/>
          </p:nvPr>
        </p:nvSpPr>
        <p:spPr>
          <a:xfrm>
            <a:off x="3884614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4099b3fc9a2_0_25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" name="Google Shape;134;g4099b3fc9a2_0_258:notes"/>
          <p:cNvSpPr txBox="1"/>
          <p:nvPr>
            <p:ph idx="1" type="body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s" sz="1700">
                <a:solidFill>
                  <a:schemeClr val="dk1"/>
                </a:solidFill>
              </a:rPr>
              <a:t>Vývoj a dělení ideologií: Od materiálních hodnot k postmateriálním</a:t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>
                <a:solidFill>
                  <a:schemeClr val="dk1"/>
                </a:solidFill>
              </a:rPr>
              <a:t>Celkový vývoj politických ideologií lze rozdělit na dvě hlavní etapy, mezi kterými tvoří zásadní zlom polovina 20. století.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cs"/>
              <a:t>Klasické ideologie využívaly vlastnosti, které měli lidé společné (byli chudí, byli bohatí), ideologie sloužila především k boji proti stávajícímu režimu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Moderní ideologie vybudované na faktorech odlišnosti – založené na boji nejen proti režimu, ale také proti společnosti, dávala možnost jednotlivcům, aby i proti většině pokusili prosadit své zájmy (státy založené na demokratickém principu dávaly i jim možnost se podílet na vládnutí/rozhodování, pokud upoutali dostatečně velký zájem)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g4099b3fc9a2_0_258:notes"/>
          <p:cNvSpPr txBox="1"/>
          <p:nvPr>
            <p:ph idx="12" type="sldNum"/>
          </p:nvPr>
        </p:nvSpPr>
        <p:spPr>
          <a:xfrm>
            <a:off x="3884614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4099b3fc9a2_0_27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" name="Google Shape;154;g4099b3fc9a2_0_277:notes"/>
          <p:cNvSpPr txBox="1"/>
          <p:nvPr>
            <p:ph idx="1" type="body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cs" sz="1300">
                <a:solidFill>
                  <a:schemeClr val="dk1"/>
                </a:solidFill>
              </a:rPr>
              <a:t>1. Tradiční (materiální) éra – do poloviny 20. století</a:t>
            </a:r>
            <a:endParaRPr b="1" sz="1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cs">
                <a:solidFill>
                  <a:schemeClr val="dk1"/>
                </a:solidFill>
              </a:rPr>
              <a:t>V tomto období se veškeré ideologie točily kolem ekonomických otázek a přežití.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cs">
                <a:solidFill>
                  <a:schemeClr val="dk1"/>
                </a:solidFill>
              </a:rPr>
              <a:t>Hlavní hybný faktor:</a:t>
            </a:r>
            <a:r>
              <a:rPr lang="cs">
                <a:solidFill>
                  <a:schemeClr val="dk1"/>
                </a:solidFill>
              </a:rPr>
              <a:t> „Mamon“ – primární starostí lidí byl majetek, zajištění každodenní obživy a ekonomické přežití.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cs">
                <a:solidFill>
                  <a:schemeClr val="dk1"/>
                </a:solidFill>
              </a:rPr>
              <a:t>Hlavní téma:</a:t>
            </a:r>
            <a:r>
              <a:rPr lang="cs">
                <a:solidFill>
                  <a:schemeClr val="dk1"/>
                </a:solidFill>
              </a:rPr>
              <a:t> Souboj o </a:t>
            </a:r>
            <a:r>
              <a:rPr b="1" lang="cs">
                <a:solidFill>
                  <a:schemeClr val="dk1"/>
                </a:solidFill>
              </a:rPr>
              <a:t>vlastnictví</a:t>
            </a:r>
            <a:r>
              <a:rPr lang="cs">
                <a:solidFill>
                  <a:schemeClr val="dk1"/>
                </a:solidFill>
              </a:rPr>
              <a:t> (vztah mezi osobním a společným vlastnictvím).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cs">
                <a:solidFill>
                  <a:schemeClr val="dk1"/>
                </a:solidFill>
              </a:rPr>
              <a:t>Politické spektrum:</a:t>
            </a:r>
            <a:r>
              <a:rPr lang="cs">
                <a:solidFill>
                  <a:schemeClr val="dk1"/>
                </a:solidFill>
              </a:rPr>
              <a:t> Na základě toho se formovaly tradiční tábory: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b="1" lang="cs">
                <a:solidFill>
                  <a:schemeClr val="dk1"/>
                </a:solidFill>
              </a:rPr>
              <a:t>Liberalismus vs. Socialismus / Komunismus</a:t>
            </a:r>
            <a:r>
              <a:rPr lang="cs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cs">
                <a:solidFill>
                  <a:schemeClr val="dk1"/>
                </a:solidFill>
              </a:rPr>
              <a:t>Střet mezi stranami liberálními, nacionalistickými, fašistickými a komunistickými.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cs" sz="1300">
                <a:solidFill>
                  <a:schemeClr val="dk1"/>
                </a:solidFill>
              </a:rPr>
              <a:t>2. Velký zlom po 50. letech 20. století – Nástup postmateriální éry</a:t>
            </a:r>
            <a:endParaRPr b="1" sz="1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cs">
                <a:solidFill>
                  <a:schemeClr val="dk1"/>
                </a:solidFill>
              </a:rPr>
              <a:t>Po druhé světové válce a s ekonomickým vzestupem společnosti došlo k zásadnímu obratu v lidském uvažování.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cs">
                <a:solidFill>
                  <a:schemeClr val="dk1"/>
                </a:solidFill>
              </a:rPr>
              <a:t>Změna priorit:</a:t>
            </a:r>
            <a:r>
              <a:rPr lang="cs">
                <a:solidFill>
                  <a:schemeClr val="dk1"/>
                </a:solidFill>
              </a:rPr>
              <a:t> Jakmile lidé přestali mít strach z hladu a zajistili si základní životní potřeby, začali se zaměřovat na témata, která dříve unikala pozornosti (byla vnímána jako marginality).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cs">
                <a:solidFill>
                  <a:schemeClr val="dk1"/>
                </a:solidFill>
              </a:rPr>
              <a:t>Nová postmateriální témata:</a:t>
            </a:r>
            <a:endParaRPr b="1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cs">
                <a:solidFill>
                  <a:schemeClr val="dk1"/>
                </a:solidFill>
              </a:rPr>
              <a:t>Ochrana životního prostředí (ekologie)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cs">
                <a:solidFill>
                  <a:schemeClr val="dk1"/>
                </a:solidFill>
              </a:rPr>
              <a:t>Práva zvířat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cs">
                <a:solidFill>
                  <a:schemeClr val="dk1"/>
                </a:solidFill>
              </a:rPr>
              <a:t>Kvalita života, morálka a etika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cs">
                <a:solidFill>
                  <a:schemeClr val="dk1"/>
                </a:solidFill>
              </a:rPr>
              <a:t>Společenská rovnost v širším slova smyslu (nejen ekonomická)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cs" sz="1300">
                <a:solidFill>
                  <a:schemeClr val="dk1"/>
                </a:solidFill>
              </a:rPr>
              <a:t>Shrnutí historického vývoje</a:t>
            </a:r>
            <a:endParaRPr b="1" sz="1300">
              <a:solidFill>
                <a:schemeClr val="dk1"/>
              </a:solidFill>
            </a:endParaRPr>
          </a:p>
          <a:p>
            <a:pPr indent="0" lvl="0" marL="381000" marR="38100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cs">
                <a:solidFill>
                  <a:schemeClr val="dk1"/>
                </a:solidFill>
              </a:rPr>
              <a:t>Zárodky postmateriálních myšlenek (jako je ochrana přírody nebo rovnost) se samozřejmě v dějinách objevovaly již mnohem dříve. Svého absolutního vrcholu a masového vlivu na politické dělení však dosáhly až ve 20. století.</a:t>
            </a:r>
            <a:endParaRPr>
              <a:solidFill>
                <a:schemeClr val="dk1"/>
              </a:solidFill>
            </a:endParaRPr>
          </a:p>
          <a:p>
            <a:pPr indent="-69850" lvl="0" marL="0" rtl="0" algn="l">
              <a:spcBef>
                <a:spcPts val="1400"/>
              </a:spcBef>
              <a:spcAft>
                <a:spcPts val="0"/>
              </a:spcAft>
              <a:buSzPts val="1100"/>
              <a:buChar char="-"/>
            </a:pPr>
            <a:r>
              <a:t/>
            </a:r>
            <a:endParaRPr/>
          </a:p>
        </p:txBody>
      </p:sp>
      <p:sp>
        <p:nvSpPr>
          <p:cNvPr id="155" name="Google Shape;155;g4099b3fc9a2_0_277:notes"/>
          <p:cNvSpPr txBox="1"/>
          <p:nvPr>
            <p:ph idx="12" type="sldNum"/>
          </p:nvPr>
        </p:nvSpPr>
        <p:spPr>
          <a:xfrm>
            <a:off x="3884614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4099b3fc9a2_0_29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2" name="Google Shape;172;g4099b3fc9a2_0_294:notes"/>
          <p:cNvSpPr txBox="1"/>
          <p:nvPr>
            <p:ph idx="1" type="body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Funkce ideologie ve svobodné a </a:t>
            </a:r>
            <a:r>
              <a:rPr b="1" lang="c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nesvobodné</a:t>
            </a:r>
            <a:r>
              <a:rPr b="1" lang="c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společnosti se velmi liší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Ideologie v demokratickém režimu: skutečně </a:t>
            </a:r>
            <a:r>
              <a:rPr lang="c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demokratický režim se snaží, aby vedle sebe mohly existovat různé ideologie, které mohou mezi sebou soupeřit ale musí se respektovat, státní orgány důležité pro chod společnosti (stát, policie, armáda, soudy)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 v něm neměly být zatížené ideologickými směry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Ideologie v totalitním režimu:  </a:t>
            </a:r>
            <a:r>
              <a:rPr b="0" lang="c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jediný správný myšlenkový výklad reality –</a:t>
            </a:r>
            <a:r>
              <a:rPr lang="c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neomylná, podpořená vědeckým zkoumáním, v důsledku dogmatická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73" name="Google Shape;173;g4099b3fc9a2_0_294:notes"/>
          <p:cNvSpPr txBox="1"/>
          <p:nvPr>
            <p:ph idx="12" type="sldNum"/>
          </p:nvPr>
        </p:nvSpPr>
        <p:spPr>
          <a:xfrm>
            <a:off x="3884614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4099b3fc9a2_0_30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" name="Google Shape;187;g4099b3fc9a2_0_308:notes"/>
          <p:cNvSpPr txBox="1"/>
          <p:nvPr>
            <p:ph idx="1" type="body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SzPts val="1100"/>
              <a:buNone/>
            </a:pPr>
            <a:r>
              <a:rPr b="1" lang="cs" sz="2200">
                <a:latin typeface="Arial"/>
                <a:ea typeface="Arial"/>
                <a:cs typeface="Arial"/>
                <a:sym typeface="Arial"/>
              </a:rPr>
              <a:t>Původ pojmů „levice“ a „pravice“</a:t>
            </a:r>
            <a:endParaRPr b="1" sz="2200"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b="1" lang="cs" sz="1600">
                <a:latin typeface="Arial"/>
                <a:ea typeface="Arial"/>
                <a:cs typeface="Arial"/>
                <a:sym typeface="Arial"/>
              </a:rPr>
              <a:t>Historický moment:</a:t>
            </a:r>
            <a:r>
              <a:rPr lang="cs" sz="1600">
                <a:latin typeface="Arial"/>
                <a:ea typeface="Arial"/>
                <a:cs typeface="Arial"/>
                <a:sym typeface="Arial"/>
              </a:rPr>
              <a:t> Tyto slavné politické termíny vznikly v roce </a:t>
            </a:r>
            <a:r>
              <a:rPr b="1" lang="cs" sz="1600">
                <a:latin typeface="Arial"/>
                <a:ea typeface="Arial"/>
                <a:cs typeface="Arial"/>
                <a:sym typeface="Arial"/>
              </a:rPr>
              <a:t>1789</a:t>
            </a:r>
            <a:r>
              <a:rPr lang="cs" sz="1600">
                <a:latin typeface="Arial"/>
                <a:ea typeface="Arial"/>
                <a:cs typeface="Arial"/>
                <a:sym typeface="Arial"/>
              </a:rPr>
              <a:t> během Velké francouzské revoluce.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b="1" lang="cs" sz="1600">
                <a:latin typeface="Arial"/>
                <a:ea typeface="Arial"/>
                <a:cs typeface="Arial"/>
                <a:sym typeface="Arial"/>
              </a:rPr>
              <a:t>Spontánní rozsazení:</a:t>
            </a:r>
            <a:r>
              <a:rPr lang="cs" sz="1600">
                <a:latin typeface="Arial"/>
                <a:ea typeface="Arial"/>
                <a:cs typeface="Arial"/>
                <a:sym typeface="Arial"/>
              </a:rPr>
              <a:t> Označení vychází z tehdejšího zasedacího pořádku v jednacím sále Národního shromáždění (</a:t>
            </a:r>
            <a:r>
              <a:rPr i="1" lang="cs" sz="1600">
                <a:latin typeface="Arial"/>
                <a:ea typeface="Arial"/>
                <a:cs typeface="Arial"/>
                <a:sym typeface="Arial"/>
              </a:rPr>
              <a:t>Salle du Manège</a:t>
            </a:r>
            <a:r>
              <a:rPr lang="cs" sz="1600">
                <a:latin typeface="Arial"/>
                <a:ea typeface="Arial"/>
                <a:cs typeface="Arial"/>
                <a:sym typeface="Arial"/>
              </a:rPr>
              <a:t>).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b="1" lang="cs" sz="1600">
                <a:latin typeface="Arial"/>
                <a:ea typeface="Arial"/>
                <a:cs typeface="Arial"/>
                <a:sym typeface="Arial"/>
              </a:rPr>
              <a:t>Pravice (vpravo od předsedy):</a:t>
            </a:r>
            <a:r>
              <a:rPr lang="cs" sz="1600">
                <a:latin typeface="Arial"/>
                <a:ea typeface="Arial"/>
                <a:cs typeface="Arial"/>
                <a:sym typeface="Arial"/>
              </a:rPr>
              <a:t> Na této straně seděli poslanci, kteří podporovali krále a absolutní monarchii.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b="1" lang="cs" sz="1600">
                <a:latin typeface="Arial"/>
                <a:ea typeface="Arial"/>
                <a:cs typeface="Arial"/>
                <a:sym typeface="Arial"/>
              </a:rPr>
              <a:t>Levice (vlevo od předsedy):</a:t>
            </a:r>
            <a:r>
              <a:rPr lang="cs" sz="1600">
                <a:latin typeface="Arial"/>
                <a:ea typeface="Arial"/>
                <a:cs typeface="Arial"/>
                <a:sym typeface="Arial"/>
              </a:rPr>
              <a:t> Zde seděli radikálové prosazující revoluci a sociální rovnost.</a:t>
            </a:r>
            <a:br>
              <a:rPr lang="cs" sz="1600">
                <a:latin typeface="Arial"/>
                <a:ea typeface="Arial"/>
                <a:cs typeface="Arial"/>
                <a:sym typeface="Arial"/>
              </a:rPr>
            </a:br>
            <a:br>
              <a:rPr lang="cs" sz="1600">
                <a:latin typeface="Arial"/>
                <a:ea typeface="Arial"/>
                <a:cs typeface="Arial"/>
                <a:sym typeface="Arial"/>
              </a:rPr>
            </a:br>
            <a:r>
              <a:rPr lang="cs" sz="1600">
                <a:latin typeface="Arial"/>
                <a:ea typeface="Arial"/>
                <a:cs typeface="Arial"/>
                <a:sym typeface="Arial"/>
              </a:rPr>
              <a:t>Podnět pro učitele - ideologický kruh - vybídnout studenty, aby srovnali ideologie na extrémech politického spektra - Anarchismus a Komunismus, upozornit na shodné prvky, zmínit první internacionálu a nabídnout moderní výklad v podobě “teorie podkovy” jako moderního politologického modelu, který je méně zjednodušující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g4099b3fc9a2_0_308:notes"/>
          <p:cNvSpPr txBox="1"/>
          <p:nvPr>
            <p:ph idx="12" type="sldNum"/>
          </p:nvPr>
        </p:nvSpPr>
        <p:spPr>
          <a:xfrm>
            <a:off x="3884614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4099b3fc9a2_0_34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4" name="Google Shape;224;g4099b3fc9a2_0_344:notes"/>
          <p:cNvSpPr txBox="1"/>
          <p:nvPr>
            <p:ph idx="1" type="body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b="1" lang="cs" sz="1700">
                <a:latin typeface="Arial"/>
                <a:ea typeface="Arial"/>
                <a:cs typeface="Arial"/>
                <a:sym typeface="Arial"/>
              </a:rPr>
              <a:t>Karl Mannheim: Rozlišení mezi ideologií a doktrínou</a:t>
            </a:r>
            <a:endParaRPr b="1" sz="17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cs" sz="1300">
                <a:latin typeface="Arial"/>
                <a:ea typeface="Arial"/>
                <a:cs typeface="Arial"/>
                <a:sym typeface="Arial"/>
              </a:rPr>
              <a:t>1. Ideologie</a:t>
            </a:r>
            <a:endParaRPr b="1" sz="13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cs" sz="1100">
                <a:latin typeface="Arial"/>
                <a:ea typeface="Arial"/>
                <a:cs typeface="Arial"/>
                <a:sym typeface="Arial"/>
              </a:rPr>
              <a:t>Definice:</a:t>
            </a:r>
            <a:r>
              <a:rPr lang="cs" sz="1100">
                <a:latin typeface="Arial"/>
                <a:ea typeface="Arial"/>
                <a:cs typeface="Arial"/>
                <a:sym typeface="Arial"/>
              </a:rPr>
              <a:t> Obecný, komplexní a ucelený výklad fungování společnosti a role jednotlivce v ní.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cs" sz="1100">
                <a:latin typeface="Arial"/>
                <a:ea typeface="Arial"/>
                <a:cs typeface="Arial"/>
                <a:sym typeface="Arial"/>
              </a:rPr>
              <a:t>Původ a fungování:</a:t>
            </a:r>
            <a:r>
              <a:rPr lang="cs" sz="1100">
                <a:latin typeface="Arial"/>
                <a:ea typeface="Arial"/>
                <a:cs typeface="Arial"/>
                <a:sym typeface="Arial"/>
              </a:rPr>
              <a:t> Představuje myšlenkový základ; politický program z ní teprve sekundárně vychází.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cs" sz="1100">
                <a:latin typeface="Arial"/>
                <a:ea typeface="Arial"/>
                <a:cs typeface="Arial"/>
                <a:sym typeface="Arial"/>
              </a:rPr>
              <a:t>Účel:</a:t>
            </a:r>
            <a:r>
              <a:rPr lang="cs" sz="1100">
                <a:latin typeface="Arial"/>
                <a:ea typeface="Arial"/>
                <a:cs typeface="Arial"/>
                <a:sym typeface="Arial"/>
              </a:rPr>
              <a:t> Dosáhnout změny nebo transformace stávajícího politického systému.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cs" sz="1300">
                <a:latin typeface="Arial"/>
                <a:ea typeface="Arial"/>
                <a:cs typeface="Arial"/>
                <a:sym typeface="Arial"/>
              </a:rPr>
              <a:t>2. Doktrína</a:t>
            </a:r>
            <a:endParaRPr b="1" sz="13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cs" sz="1100">
                <a:latin typeface="Arial"/>
                <a:ea typeface="Arial"/>
                <a:cs typeface="Arial"/>
                <a:sym typeface="Arial"/>
              </a:rPr>
              <a:t>Definice:</a:t>
            </a:r>
            <a:r>
              <a:rPr lang="cs" sz="1100">
                <a:latin typeface="Arial"/>
                <a:ea typeface="Arial"/>
                <a:cs typeface="Arial"/>
                <a:sym typeface="Arial"/>
              </a:rPr>
              <a:t> Soustava pevných a neměnných zásad, které se zaměřují na jeden konkrétní problém.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cs" sz="1100">
                <a:latin typeface="Arial"/>
                <a:ea typeface="Arial"/>
                <a:cs typeface="Arial"/>
                <a:sym typeface="Arial"/>
              </a:rPr>
              <a:t>Původ a fungování:</a:t>
            </a:r>
            <a:r>
              <a:rPr lang="cs" sz="1100">
                <a:latin typeface="Arial"/>
                <a:ea typeface="Arial"/>
                <a:cs typeface="Arial"/>
                <a:sym typeface="Arial"/>
              </a:rPr>
              <a:t> Je formována „shora“ – jde o produkt již existující a ustanovené politické autority či moci. Často bývá přímou součástí širší ideologie.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cs" sz="1100">
                <a:latin typeface="Arial"/>
                <a:ea typeface="Arial"/>
                <a:cs typeface="Arial"/>
                <a:sym typeface="Arial"/>
              </a:rPr>
              <a:t>Účel:</a:t>
            </a:r>
            <a:r>
              <a:rPr lang="cs" sz="1100">
                <a:latin typeface="Arial"/>
                <a:ea typeface="Arial"/>
                <a:cs typeface="Arial"/>
                <a:sym typeface="Arial"/>
              </a:rPr>
              <a:t> Zabezpečit jednotný, konkrétní a předvídatelný postup ve vnitřní i zahraniční politice.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cs" sz="1300">
                <a:latin typeface="Arial"/>
                <a:ea typeface="Arial"/>
                <a:cs typeface="Arial"/>
                <a:sym typeface="Arial"/>
              </a:rPr>
              <a:t>Vzájemný vztah a praktický příklad</a:t>
            </a:r>
            <a:endParaRPr b="1" sz="1300">
              <a:latin typeface="Arial"/>
              <a:ea typeface="Arial"/>
              <a:cs typeface="Arial"/>
              <a:sym typeface="Arial"/>
            </a:endParaRPr>
          </a:p>
          <a:p>
            <a:pPr indent="0" lvl="0" marL="381000" marR="38100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cs" sz="1100">
                <a:latin typeface="Arial"/>
                <a:ea typeface="Arial"/>
                <a:cs typeface="Arial"/>
                <a:sym typeface="Arial"/>
              </a:rPr>
              <a:t>Jak to do sebe zapadá:</a:t>
            </a:r>
            <a:r>
              <a:rPr lang="cs" sz="1100">
                <a:latin typeface="Arial"/>
                <a:ea typeface="Arial"/>
                <a:cs typeface="Arial"/>
                <a:sym typeface="Arial"/>
              </a:rPr>
              <a:t> Doktrína je v praxi mnohem konkrétnější než ideologie. Ideologie dává obecný směr, doktrína určuje přesný postup v dané oblasti.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cs" sz="1100">
                <a:latin typeface="Arial"/>
                <a:ea typeface="Arial"/>
                <a:cs typeface="Arial"/>
                <a:sym typeface="Arial"/>
              </a:rPr>
              <a:t>Ideologie (širší filozofický rámec):</a:t>
            </a:r>
            <a:r>
              <a:rPr lang="cs" sz="1100">
                <a:latin typeface="Arial"/>
                <a:ea typeface="Arial"/>
                <a:cs typeface="Arial"/>
                <a:sym typeface="Arial"/>
              </a:rPr>
              <a:t> Liberalismus (obecná víra ve svobodu jednotlivce a společnosti).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cs" sz="1100">
                <a:latin typeface="Arial"/>
                <a:ea typeface="Arial"/>
                <a:cs typeface="Arial"/>
                <a:sym typeface="Arial"/>
              </a:rPr>
              <a:t>Doktrína (konkrétní aplikace):</a:t>
            </a:r>
            <a:r>
              <a:rPr lang="cs" sz="11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i="1" lang="cs" sz="1100">
                <a:latin typeface="Arial"/>
                <a:ea typeface="Arial"/>
                <a:cs typeface="Arial"/>
                <a:sym typeface="Arial"/>
              </a:rPr>
              <a:t>Laissez-faire</a:t>
            </a:r>
            <a:r>
              <a:rPr lang="cs" sz="1100">
                <a:latin typeface="Arial"/>
                <a:ea typeface="Arial"/>
                <a:cs typeface="Arial"/>
                <a:sym typeface="Arial"/>
              </a:rPr>
              <a:t> v ekonomii (konkrétní, neměnná zásada minimálních zásahů státu do svobodného podnikání).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69850" lvl="0" marL="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g4099b3fc9a2_0_344:notes"/>
          <p:cNvSpPr txBox="1"/>
          <p:nvPr>
            <p:ph idx="12" type="sldNum"/>
          </p:nvPr>
        </p:nvSpPr>
        <p:spPr>
          <a:xfrm>
            <a:off x="3884614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4099b3fc9a2_0_35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6" name="Google Shape;236;g4099b3fc9a2_0_355:notes"/>
          <p:cNvSpPr txBox="1"/>
          <p:nvPr>
            <p:ph idx="1" type="body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cs"/>
              <a:t>Ideologie mají většinou velmi málo jednotících prvků, Heywood ovšem stanovuje alespoň tyto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kritika stávajícího uspořádání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vize budoucí společnosti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Cesta – teorie změny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g4099b3fc9a2_0_355:notes"/>
          <p:cNvSpPr txBox="1"/>
          <p:nvPr>
            <p:ph idx="12" type="sldNum"/>
          </p:nvPr>
        </p:nvSpPr>
        <p:spPr>
          <a:xfrm>
            <a:off x="3884614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4099b3fc9a2_0_36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4099b3fc9a2_0_369:notes"/>
          <p:cNvSpPr txBox="1"/>
          <p:nvPr>
            <p:ph idx="1" type="body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g4099b3fc9a2_0_369:notes"/>
          <p:cNvSpPr txBox="1"/>
          <p:nvPr>
            <p:ph idx="12" type="sldNum"/>
          </p:nvPr>
        </p:nvSpPr>
        <p:spPr>
          <a:xfrm>
            <a:off x="3884614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4099b3fc9a2_0_38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4099b3fc9a2_0_384:notes"/>
          <p:cNvSpPr txBox="1"/>
          <p:nvPr>
            <p:ph idx="1" type="body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cs"/>
              <a:t>ŠMOULÍ PŘÍKLAD – ideologie šmoulizmus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cs"/>
              <a:t>kritika – taťka šmoula nezajišťuje bezpečnost před Gargamelem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cs"/>
              <a:t>Vize – bezpečný les pro všechny šmoulíky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cs"/>
              <a:t>Cesta -. Likvidace taťky Šmouly, likvidace Gargamela a Azraela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cs"/>
              <a:t>Doktrína – „Silákova doktrína – nikdo nesmí projít“ jed na kočky a pasti na medvědy za hranici šmoulí vesnice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cs"/>
            </a:br>
            <a:r>
              <a:rPr lang="cs"/>
              <a:t>Upozornit na analýzu šmoulismu od </a:t>
            </a:r>
            <a:r>
              <a:rPr lang="cs" sz="1100">
                <a:latin typeface="Arial"/>
                <a:ea typeface="Arial"/>
                <a:cs typeface="Arial"/>
                <a:sym typeface="Arial"/>
              </a:rPr>
              <a:t>francouzsk</a:t>
            </a:r>
            <a:r>
              <a:rPr lang="cs"/>
              <a:t>ého </a:t>
            </a:r>
            <a:r>
              <a:rPr lang="cs" sz="1100">
                <a:latin typeface="Arial"/>
                <a:ea typeface="Arial"/>
                <a:cs typeface="Arial"/>
                <a:sym typeface="Arial"/>
              </a:rPr>
              <a:t>sociologa Antoine Buén</a:t>
            </a:r>
            <a:r>
              <a:rPr lang="cs"/>
              <a:t>a</a:t>
            </a:r>
            <a:r>
              <a:rPr lang="cs" sz="1100">
                <a:latin typeface="Arial"/>
                <a:ea typeface="Arial"/>
                <a:cs typeface="Arial"/>
                <a:sym typeface="Arial"/>
              </a:rPr>
              <a:t> v knize </a:t>
            </a:r>
            <a:r>
              <a:rPr i="1" lang="cs">
                <a:latin typeface="Arial"/>
                <a:ea typeface="Arial"/>
                <a:cs typeface="Arial"/>
                <a:sym typeface="Arial"/>
              </a:rPr>
              <a:t>Malá modrá kniha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cs"/>
              <a:t>je šmoulí vesnice komuna?</a:t>
            </a:r>
            <a:endParaRPr/>
          </a:p>
        </p:txBody>
      </p:sp>
      <p:sp>
        <p:nvSpPr>
          <p:cNvPr id="268" name="Google Shape;268;g4099b3fc9a2_0_384:notes"/>
          <p:cNvSpPr txBox="1"/>
          <p:nvPr>
            <p:ph idx="12" type="sldNum"/>
          </p:nvPr>
        </p:nvSpPr>
        <p:spPr>
          <a:xfrm>
            <a:off x="3884614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ctrTitle"/>
          </p:nvPr>
        </p:nvSpPr>
        <p:spPr>
          <a:xfrm>
            <a:off x="685800" y="1597819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" type="subTitle"/>
          </p:nvPr>
        </p:nvSpPr>
        <p:spPr>
          <a:xfrm>
            <a:off x="1371600" y="2914650"/>
            <a:ext cx="6400800" cy="13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5" name="Google Shape;65;p15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>
            <p:ph type="title"/>
          </p:nvPr>
        </p:nvSpPr>
        <p:spPr>
          <a:xfrm>
            <a:off x="722313" y="3305175"/>
            <a:ext cx="7772400" cy="10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" type="body"/>
          </p:nvPr>
        </p:nvSpPr>
        <p:spPr>
          <a:xfrm>
            <a:off x="722313" y="2180035"/>
            <a:ext cx="7772400" cy="112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1" name="Google Shape;71;p16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6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" type="body"/>
          </p:nvPr>
        </p:nvSpPr>
        <p:spPr>
          <a:xfrm>
            <a:off x="457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77" name="Google Shape;77;p17"/>
          <p:cNvSpPr txBox="1"/>
          <p:nvPr>
            <p:ph idx="2" type="body"/>
          </p:nvPr>
        </p:nvSpPr>
        <p:spPr>
          <a:xfrm>
            <a:off x="4648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78" name="Google Shape;78;p17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" type="body"/>
          </p:nvPr>
        </p:nvSpPr>
        <p:spPr>
          <a:xfrm>
            <a:off x="457200" y="1151335"/>
            <a:ext cx="40401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4" name="Google Shape;84;p18"/>
          <p:cNvSpPr txBox="1"/>
          <p:nvPr>
            <p:ph idx="2" type="body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85" name="Google Shape;85;p18"/>
          <p:cNvSpPr txBox="1"/>
          <p:nvPr>
            <p:ph idx="3" type="body"/>
          </p:nvPr>
        </p:nvSpPr>
        <p:spPr>
          <a:xfrm>
            <a:off x="4645025" y="1151335"/>
            <a:ext cx="40419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4" type="body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87" name="Google Shape;87;p18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8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type="title"/>
          </p:nvPr>
        </p:nvSpPr>
        <p:spPr>
          <a:xfrm>
            <a:off x="457200" y="204788"/>
            <a:ext cx="3008400" cy="871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1"/>
          <p:cNvSpPr txBox="1"/>
          <p:nvPr>
            <p:ph idx="1" type="body"/>
          </p:nvPr>
        </p:nvSpPr>
        <p:spPr>
          <a:xfrm>
            <a:off x="3575050" y="204788"/>
            <a:ext cx="5111700" cy="43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2" name="Google Shape;102;p21"/>
          <p:cNvSpPr txBox="1"/>
          <p:nvPr>
            <p:ph idx="2" type="body"/>
          </p:nvPr>
        </p:nvSpPr>
        <p:spPr>
          <a:xfrm>
            <a:off x="457200" y="1076325"/>
            <a:ext cx="3008400" cy="351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03" name="Google Shape;103;p21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21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22"/>
          <p:cNvSpPr/>
          <p:nvPr>
            <p:ph idx="2" type="pic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1792288" y="4025504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10" name="Google Shape;110;p22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22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22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 rot="5400000">
            <a:off x="2874750" y="-1217400"/>
            <a:ext cx="33945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6" name="Google Shape;116;p23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 rot="5400000">
            <a:off x="5463750" y="1371629"/>
            <a:ext cx="43887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 rot="5400000">
            <a:off x="1272750" y="-609572"/>
            <a:ext cx="4388700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12.png"/><Relationship Id="rId5" Type="http://schemas.openxmlformats.org/officeDocument/2006/relationships/image" Target="../media/image1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25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1" name="Google Shape;131;p25" title="Smurfismu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49876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34"/>
          <p:cNvPicPr preferRelativeResize="0"/>
          <p:nvPr/>
        </p:nvPicPr>
        <p:blipFill rotWithShape="1">
          <a:blip r:embed="rId3">
            <a:alphaModFix/>
          </a:blip>
          <a:srcRect b="0" l="12503" r="12495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34"/>
          <p:cNvSpPr txBox="1"/>
          <p:nvPr/>
        </p:nvSpPr>
        <p:spPr>
          <a:xfrm>
            <a:off x="571500" y="285750"/>
            <a:ext cx="8001000" cy="786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cs" sz="1400">
                <a:solidFill>
                  <a:srgbClr val="38BDF8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Vyhodnocení aktivity</a:t>
            </a:r>
            <a:endParaRPr b="0" sz="1400">
              <a:solidFill>
                <a:srgbClr val="38BDF8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l">
              <a:spcBef>
                <a:spcPts val="375"/>
              </a:spcBef>
              <a:spcAft>
                <a:spcPts val="0"/>
              </a:spcAft>
              <a:buNone/>
            </a:pPr>
            <a:r>
              <a:rPr b="1" lang="cs" sz="3200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rPr>
              <a:t>Návrhy k diskusi</a:t>
            </a:r>
            <a:endParaRPr b="1" sz="3200">
              <a:solidFill>
                <a:srgbClr val="F8FAF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92" name="Google Shape;292;p34"/>
          <p:cNvGrpSpPr/>
          <p:nvPr/>
        </p:nvGrpSpPr>
        <p:grpSpPr>
          <a:xfrm>
            <a:off x="571500" y="1285875"/>
            <a:ext cx="3905400" cy="3286125"/>
            <a:chOff x="571500" y="1714500"/>
            <a:chExt cx="3905400" cy="4381500"/>
          </a:xfrm>
        </p:grpSpPr>
        <p:sp>
          <p:nvSpPr>
            <p:cNvPr id="293" name="Google Shape;293;p34"/>
            <p:cNvSpPr/>
            <p:nvPr/>
          </p:nvSpPr>
          <p:spPr>
            <a:xfrm>
              <a:off x="571500" y="1714500"/>
              <a:ext cx="3905400" cy="4381500"/>
            </a:xfrm>
            <a:prstGeom prst="roundRect">
              <a:avLst>
                <a:gd fmla="val 3902" name="adj"/>
              </a:avLst>
            </a:prstGeom>
            <a:solidFill>
              <a:srgbClr val="1E293B"/>
            </a:solidFill>
            <a:ln cap="flat" cmpd="sng" w="19050">
              <a:solidFill>
                <a:srgbClr val="38BD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34"/>
            <p:cNvSpPr txBox="1"/>
            <p:nvPr/>
          </p:nvSpPr>
          <p:spPr>
            <a:xfrm>
              <a:off x="762000" y="1905000"/>
              <a:ext cx="3524400" cy="400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cs" sz="2800">
                  <a:solidFill>
                    <a:srgbClr val="38BDF8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help_outline</a:t>
              </a:r>
              <a:endParaRPr b="0" sz="2800">
                <a:solidFill>
                  <a:srgbClr val="38BDF8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1" lang="cs" sz="2000">
                  <a:solidFill>
                    <a:srgbClr val="F8FAFC"/>
                  </a:solidFill>
                  <a:latin typeface="Montserrat"/>
                  <a:ea typeface="Montserrat"/>
                  <a:cs typeface="Montserrat"/>
                  <a:sym typeface="Montserrat"/>
                </a:rPr>
                <a:t>1. Co je příčinou?</a:t>
              </a:r>
              <a:endParaRPr b="1" sz="2000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0" lang="cs" sz="1300">
                  <a:solidFill>
                    <a:srgbClr val="94A3B8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Většina skupin bude navrhovat násilný převrat. Zamyslete se nad důvody:</a:t>
              </a:r>
              <a:endParaRPr b="0" sz="1300">
                <a:solidFill>
                  <a:srgbClr val="94A3B8"/>
                </a:solidFill>
                <a:latin typeface="Montserrat Medium"/>
                <a:ea typeface="Montserrat Medium"/>
                <a:cs typeface="Montserrat Medium"/>
                <a:sym typeface="Montserrat Medium"/>
              </a:endParaRPr>
            </a:p>
            <a:p>
              <a:pPr indent="-304800" lvl="0" marL="457200" rtl="0" algn="l">
                <a:spcBef>
                  <a:spcPts val="1200"/>
                </a:spcBef>
                <a:spcAft>
                  <a:spcPts val="0"/>
                </a:spcAft>
                <a:buClr>
                  <a:srgbClr val="E2E8F0"/>
                </a:buClr>
                <a:buSzPts val="1200"/>
                <a:buFont typeface="Montserrat"/>
                <a:buChar char="●"/>
              </a:pPr>
              <a:r>
                <a:rPr b="0" lang="cs" sz="1200">
                  <a:solidFill>
                    <a:srgbClr val="E2E8F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Šmoulí příklad jako vzor?</a:t>
              </a:r>
              <a:endParaRPr b="0" sz="1200">
                <a:solidFill>
                  <a:srgbClr val="E2E8F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-304800" lvl="0" marL="457200" rtl="0" algn="l">
                <a:spcBef>
                  <a:spcPts val="900"/>
                </a:spcBef>
                <a:spcAft>
                  <a:spcPts val="0"/>
                </a:spcAft>
                <a:buClr>
                  <a:srgbClr val="E2E8F0"/>
                </a:buClr>
                <a:buSzPts val="1200"/>
                <a:buFont typeface="Montserrat"/>
                <a:buChar char="●"/>
              </a:pPr>
              <a:r>
                <a:rPr b="0" lang="cs" sz="1200">
                  <a:solidFill>
                    <a:srgbClr val="E2E8F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Povaha a mentalita studentů a žáků?</a:t>
              </a:r>
              <a:endParaRPr b="0" sz="1200">
                <a:solidFill>
                  <a:srgbClr val="E2E8F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-304800" lvl="0" marL="457200" rtl="0" algn="l">
                <a:spcBef>
                  <a:spcPts val="900"/>
                </a:spcBef>
                <a:spcAft>
                  <a:spcPts val="0"/>
                </a:spcAft>
                <a:buClr>
                  <a:srgbClr val="E2E8F0"/>
                </a:buClr>
                <a:buSzPts val="1200"/>
                <a:buFont typeface="Montserrat"/>
                <a:buChar char="●"/>
              </a:pPr>
              <a:r>
                <a:rPr b="0" lang="cs" sz="1200">
                  <a:solidFill>
                    <a:srgbClr val="E2E8F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Vliv násilí v dnešních pohádkách?</a:t>
              </a:r>
              <a:endParaRPr b="0" sz="1200">
                <a:solidFill>
                  <a:srgbClr val="E2E8F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-304800" lvl="0" marL="457200" rtl="0" algn="l">
                <a:spcBef>
                  <a:spcPts val="900"/>
                </a:spcBef>
                <a:spcAft>
                  <a:spcPts val="0"/>
                </a:spcAft>
                <a:buClr>
                  <a:srgbClr val="E2E8F0"/>
                </a:buClr>
                <a:buSzPts val="1200"/>
                <a:buFont typeface="Montserrat"/>
                <a:buChar char="●"/>
              </a:pPr>
              <a:r>
                <a:rPr b="0" lang="cs" sz="1200">
                  <a:solidFill>
                    <a:srgbClr val="E2E8F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Odraz současné politické reality?</a:t>
              </a:r>
              <a:endParaRPr b="0" sz="1200">
                <a:solidFill>
                  <a:srgbClr val="E2E8F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295" name="Google Shape;295;p34"/>
          <p:cNvGrpSpPr/>
          <p:nvPr/>
        </p:nvGrpSpPr>
        <p:grpSpPr>
          <a:xfrm>
            <a:off x="4667250" y="1285875"/>
            <a:ext cx="3905400" cy="3286125"/>
            <a:chOff x="4667250" y="1714500"/>
            <a:chExt cx="3905400" cy="4381500"/>
          </a:xfrm>
        </p:grpSpPr>
        <p:sp>
          <p:nvSpPr>
            <p:cNvPr id="296" name="Google Shape;296;p34"/>
            <p:cNvSpPr/>
            <p:nvPr/>
          </p:nvSpPr>
          <p:spPr>
            <a:xfrm>
              <a:off x="4667250" y="1714500"/>
              <a:ext cx="3905400" cy="4381500"/>
            </a:xfrm>
            <a:prstGeom prst="roundRect">
              <a:avLst>
                <a:gd fmla="val 3902" name="adj"/>
              </a:avLst>
            </a:prstGeom>
            <a:solidFill>
              <a:srgbClr val="1E293B"/>
            </a:solidFill>
            <a:ln cap="flat" cmpd="sng" w="19050">
              <a:solidFill>
                <a:srgbClr val="10B98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34"/>
            <p:cNvSpPr txBox="1"/>
            <p:nvPr/>
          </p:nvSpPr>
          <p:spPr>
            <a:xfrm>
              <a:off x="4857750" y="1905000"/>
              <a:ext cx="3524400" cy="400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cs" sz="2800">
                  <a:solidFill>
                    <a:srgbClr val="10B981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history</a:t>
              </a:r>
              <a:endParaRPr b="0" sz="2800">
                <a:solidFill>
                  <a:srgbClr val="10B981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1" lang="cs" sz="2000">
                  <a:solidFill>
                    <a:srgbClr val="F8FAFC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2. Udržitelnost moci</a:t>
              </a:r>
              <a:endParaRPr b="1" sz="2000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0" lang="cs" sz="1300">
                  <a:solidFill>
                    <a:srgbClr val="94A3B8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Zamyslete se nad historickými důsledky násilných změn režimů:</a:t>
              </a:r>
              <a:endParaRPr b="0" sz="1300">
                <a:solidFill>
                  <a:srgbClr val="94A3B8"/>
                </a:solidFill>
                <a:latin typeface="Montserrat Medium"/>
                <a:ea typeface="Montserrat Medium"/>
                <a:cs typeface="Montserrat Medium"/>
                <a:sym typeface="Montserrat Medium"/>
              </a:endParaRPr>
            </a:p>
            <a:p>
              <a:pPr indent="0" lvl="0" marL="0" rtl="0" algn="l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0" lang="cs" sz="1200">
                  <a:solidFill>
                    <a:srgbClr val="E2E8F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Je systém, jenž se dostane k moci násilným převratem, dlouhodobě udržitelný?</a:t>
              </a:r>
              <a:endParaRPr b="0" sz="1200">
                <a:solidFill>
                  <a:srgbClr val="E2E8F0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  <a:p>
              <a:pPr indent="0" lvl="0" marL="0" rtl="0" algn="l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lang="cs" sz="1200">
                  <a:solidFill>
                    <a:srgbClr val="E2E8F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Bude vaše pohádková ideologie stále silným </a:t>
              </a:r>
              <a:r>
                <a:rPr lang="cs" sz="1200">
                  <a:solidFill>
                    <a:srgbClr val="E2E8F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motivátorem</a:t>
              </a:r>
              <a:r>
                <a:rPr lang="cs" sz="1200">
                  <a:solidFill>
                    <a:srgbClr val="E2E8F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 změn, nebo po odstranění předešlého systému ztratí na významu?</a:t>
              </a:r>
              <a:endParaRPr sz="1200">
                <a:solidFill>
                  <a:srgbClr val="E2E8F0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  <a:p>
              <a:pPr indent="0" lvl="0" marL="0" rtl="0" algn="l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0" lang="cs" sz="1100">
                  <a:solidFill>
                    <a:srgbClr val="94A3B8"/>
                  </a:solidFill>
                  <a:latin typeface="Montserrat"/>
                  <a:ea typeface="Montserrat"/>
                  <a:cs typeface="Montserrat"/>
                  <a:sym typeface="Montserrat"/>
                </a:rPr>
                <a:t>Úkol: Pokuste se nalézt konkrétní historické příklady pro obě argumentační strany.</a:t>
              </a:r>
              <a:endParaRPr b="0" sz="1100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62475" y="857250"/>
            <a:ext cx="19200" cy="300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000500" y="2064544"/>
            <a:ext cx="1104900" cy="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000500" y="3636169"/>
            <a:ext cx="1104900" cy="14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0" name="Google Shape;140;p26"/>
          <p:cNvGrpSpPr/>
          <p:nvPr/>
        </p:nvGrpSpPr>
        <p:grpSpPr>
          <a:xfrm>
            <a:off x="762000" y="571500"/>
            <a:ext cx="7620000" cy="571500"/>
            <a:chOff x="762000" y="762000"/>
            <a:chExt cx="7620000" cy="762000"/>
          </a:xfrm>
        </p:grpSpPr>
        <p:sp>
          <p:nvSpPr>
            <p:cNvPr id="141" name="Google Shape;141;p26"/>
            <p:cNvSpPr txBox="1"/>
            <p:nvPr/>
          </p:nvSpPr>
          <p:spPr>
            <a:xfrm>
              <a:off x="762000" y="762000"/>
              <a:ext cx="32385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s" sz="3600">
                  <a:solidFill>
                    <a:srgbClr val="F8FAFC"/>
                  </a:solidFill>
                  <a:latin typeface="Montserrat"/>
                  <a:ea typeface="Montserrat"/>
                  <a:cs typeface="Montserrat"/>
                  <a:sym typeface="Montserrat"/>
                </a:rPr>
                <a:t>Klasické</a:t>
              </a:r>
              <a:endParaRPr b="1" sz="3600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42" name="Google Shape;142;p26"/>
            <p:cNvSpPr txBox="1"/>
            <p:nvPr/>
          </p:nvSpPr>
          <p:spPr>
            <a:xfrm>
              <a:off x="5143500" y="762000"/>
              <a:ext cx="32385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s" sz="3600">
                  <a:solidFill>
                    <a:srgbClr val="38BDF8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Moderní</a:t>
              </a:r>
              <a:endParaRPr b="1" sz="3600">
                <a:solidFill>
                  <a:srgbClr val="38BDF8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143" name="Google Shape;143;p26"/>
          <p:cNvGrpSpPr/>
          <p:nvPr/>
        </p:nvGrpSpPr>
        <p:grpSpPr>
          <a:xfrm>
            <a:off x="762000" y="1428750"/>
            <a:ext cx="7620000" cy="2857500"/>
            <a:chOff x="762000" y="1905000"/>
            <a:chExt cx="7620000" cy="3810000"/>
          </a:xfrm>
        </p:grpSpPr>
        <p:sp>
          <p:nvSpPr>
            <p:cNvPr id="144" name="Google Shape;144;p26"/>
            <p:cNvSpPr/>
            <p:nvPr/>
          </p:nvSpPr>
          <p:spPr>
            <a:xfrm>
              <a:off x="762000" y="1905000"/>
              <a:ext cx="3238500" cy="1714500"/>
            </a:xfrm>
            <a:prstGeom prst="roundRect">
              <a:avLst>
                <a:gd fmla="val 8888" name="adj"/>
              </a:avLst>
            </a:prstGeom>
            <a:solidFill>
              <a:srgbClr val="1E293B"/>
            </a:solidFill>
            <a:ln cap="flat" cmpd="sng" w="19050">
              <a:solidFill>
                <a:srgbClr val="F59E0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26"/>
            <p:cNvSpPr txBox="1"/>
            <p:nvPr/>
          </p:nvSpPr>
          <p:spPr>
            <a:xfrm>
              <a:off x="952500" y="2095500"/>
              <a:ext cx="2857500" cy="133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cs" sz="2400">
                  <a:solidFill>
                    <a:srgbClr val="F8FAFC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Společné prvky</a:t>
              </a:r>
              <a:endParaRPr b="0" sz="2400">
                <a:solidFill>
                  <a:srgbClr val="F8FAFC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46" name="Google Shape;146;p26"/>
            <p:cNvSpPr/>
            <p:nvPr/>
          </p:nvSpPr>
          <p:spPr>
            <a:xfrm>
              <a:off x="5143500" y="1905000"/>
              <a:ext cx="3238500" cy="1714500"/>
            </a:xfrm>
            <a:prstGeom prst="roundRect">
              <a:avLst>
                <a:gd fmla="val 8888" name="adj"/>
              </a:avLst>
            </a:prstGeom>
            <a:solidFill>
              <a:srgbClr val="1E293B"/>
            </a:solidFill>
            <a:ln cap="flat" cmpd="sng" w="19050">
              <a:solidFill>
                <a:srgbClr val="38BD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26"/>
            <p:cNvSpPr txBox="1"/>
            <p:nvPr/>
          </p:nvSpPr>
          <p:spPr>
            <a:xfrm>
              <a:off x="5334000" y="2095500"/>
              <a:ext cx="2857500" cy="133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cs" sz="2400">
                  <a:solidFill>
                    <a:srgbClr val="38BDF8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Odlišnosti</a:t>
              </a:r>
              <a:endParaRPr b="0" sz="2400">
                <a:solidFill>
                  <a:srgbClr val="38BDF8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48" name="Google Shape;148;p26"/>
            <p:cNvSpPr/>
            <p:nvPr/>
          </p:nvSpPr>
          <p:spPr>
            <a:xfrm>
              <a:off x="762000" y="4000500"/>
              <a:ext cx="3238500" cy="1714500"/>
            </a:xfrm>
            <a:prstGeom prst="roundRect">
              <a:avLst>
                <a:gd fmla="val 8888" name="adj"/>
              </a:avLst>
            </a:prstGeom>
            <a:solidFill>
              <a:srgbClr val="1E293B"/>
            </a:solidFill>
            <a:ln cap="flat" cmpd="sng" w="19050">
              <a:solidFill>
                <a:srgbClr val="F59E0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26"/>
            <p:cNvSpPr txBox="1"/>
            <p:nvPr/>
          </p:nvSpPr>
          <p:spPr>
            <a:xfrm>
              <a:off x="952500" y="4191000"/>
              <a:ext cx="2857500" cy="133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cs" sz="2400">
                  <a:solidFill>
                    <a:srgbClr val="F8FAFC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Universalismus</a:t>
              </a:r>
              <a:endParaRPr b="0" sz="2400">
                <a:solidFill>
                  <a:srgbClr val="F8FAFC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50" name="Google Shape;150;p26"/>
            <p:cNvSpPr/>
            <p:nvPr/>
          </p:nvSpPr>
          <p:spPr>
            <a:xfrm>
              <a:off x="5143500" y="4000500"/>
              <a:ext cx="3238500" cy="1714500"/>
            </a:xfrm>
            <a:prstGeom prst="roundRect">
              <a:avLst>
                <a:gd fmla="val 8888" name="adj"/>
              </a:avLst>
            </a:prstGeom>
            <a:solidFill>
              <a:srgbClr val="1E293B"/>
            </a:solidFill>
            <a:ln cap="flat" cmpd="sng" w="19050">
              <a:solidFill>
                <a:srgbClr val="38BD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26"/>
            <p:cNvSpPr txBox="1"/>
            <p:nvPr/>
          </p:nvSpPr>
          <p:spPr>
            <a:xfrm>
              <a:off x="5334000" y="4191000"/>
              <a:ext cx="2857500" cy="133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cs" sz="2400">
                  <a:solidFill>
                    <a:srgbClr val="38BDF8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Partikularismus</a:t>
              </a:r>
              <a:endParaRPr b="0" sz="2400">
                <a:solidFill>
                  <a:srgbClr val="38BDF8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62475" y="714375"/>
            <a:ext cx="19200" cy="3129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8" name="Google Shape;158;p27"/>
          <p:cNvGrpSpPr/>
          <p:nvPr/>
        </p:nvGrpSpPr>
        <p:grpSpPr>
          <a:xfrm>
            <a:off x="762000" y="428625"/>
            <a:ext cx="3429000" cy="571500"/>
            <a:chOff x="762000" y="571500"/>
            <a:chExt cx="3429000" cy="762000"/>
          </a:xfrm>
        </p:grpSpPr>
        <p:sp>
          <p:nvSpPr>
            <p:cNvPr id="159" name="Google Shape;159;p27"/>
            <p:cNvSpPr/>
            <p:nvPr/>
          </p:nvSpPr>
          <p:spPr>
            <a:xfrm>
              <a:off x="762000" y="571500"/>
              <a:ext cx="3429000" cy="762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27"/>
            <p:cNvSpPr txBox="1"/>
            <p:nvPr/>
          </p:nvSpPr>
          <p:spPr>
            <a:xfrm>
              <a:off x="762000" y="571500"/>
              <a:ext cx="34290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s" sz="3600">
                  <a:solidFill>
                    <a:srgbClr val="F59E0B"/>
                  </a:solidFill>
                  <a:latin typeface="Montserrat"/>
                  <a:ea typeface="Montserrat"/>
                  <a:cs typeface="Montserrat"/>
                  <a:sym typeface="Montserrat"/>
                </a:rPr>
                <a:t>Klasické</a:t>
              </a:r>
              <a:endParaRPr b="1" sz="3600">
                <a:solidFill>
                  <a:srgbClr val="F59E0B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161" name="Google Shape;161;p27"/>
          <p:cNvGrpSpPr/>
          <p:nvPr/>
        </p:nvGrpSpPr>
        <p:grpSpPr>
          <a:xfrm>
            <a:off x="4953000" y="428625"/>
            <a:ext cx="3429000" cy="571500"/>
            <a:chOff x="4953000" y="571500"/>
            <a:chExt cx="3429000" cy="762000"/>
          </a:xfrm>
        </p:grpSpPr>
        <p:sp>
          <p:nvSpPr>
            <p:cNvPr id="162" name="Google Shape;162;p27"/>
            <p:cNvSpPr/>
            <p:nvPr/>
          </p:nvSpPr>
          <p:spPr>
            <a:xfrm>
              <a:off x="4953000" y="571500"/>
              <a:ext cx="3429000" cy="762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27"/>
            <p:cNvSpPr txBox="1"/>
            <p:nvPr/>
          </p:nvSpPr>
          <p:spPr>
            <a:xfrm>
              <a:off x="4953000" y="571500"/>
              <a:ext cx="34290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s" sz="3600">
                  <a:solidFill>
                    <a:srgbClr val="38BDF8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Moderní</a:t>
              </a:r>
              <a:endParaRPr b="1" sz="3600">
                <a:solidFill>
                  <a:srgbClr val="38BDF8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164" name="Google Shape;164;p27"/>
          <p:cNvGrpSpPr/>
          <p:nvPr/>
        </p:nvGrpSpPr>
        <p:grpSpPr>
          <a:xfrm>
            <a:off x="762000" y="1143000"/>
            <a:ext cx="3429000" cy="3429000"/>
            <a:chOff x="762000" y="1524000"/>
            <a:chExt cx="3429000" cy="4572000"/>
          </a:xfrm>
        </p:grpSpPr>
        <p:sp>
          <p:nvSpPr>
            <p:cNvPr id="165" name="Google Shape;165;p27"/>
            <p:cNvSpPr/>
            <p:nvPr/>
          </p:nvSpPr>
          <p:spPr>
            <a:xfrm>
              <a:off x="762000" y="1524000"/>
              <a:ext cx="3429000" cy="4572000"/>
            </a:xfrm>
            <a:prstGeom prst="roundRect">
              <a:avLst>
                <a:gd fmla="val 4444" name="adj"/>
              </a:avLst>
            </a:prstGeom>
            <a:solidFill>
              <a:srgbClr val="1E293B"/>
            </a:solidFill>
            <a:ln cap="flat" cmpd="sng" w="19050">
              <a:solidFill>
                <a:srgbClr val="F59E0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27"/>
            <p:cNvSpPr txBox="1"/>
            <p:nvPr/>
          </p:nvSpPr>
          <p:spPr>
            <a:xfrm>
              <a:off x="952500" y="1714500"/>
              <a:ext cx="3048000" cy="419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cs" sz="2000">
                  <a:solidFill>
                    <a:srgbClr val="F8FAFC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Liberalismus</a:t>
              </a:r>
              <a:endParaRPr b="0" sz="2000">
                <a:solidFill>
                  <a:srgbClr val="F8FAFC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cs" sz="2000">
                  <a:solidFill>
                    <a:srgbClr val="F8FAFC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Konzervatismus</a:t>
              </a:r>
              <a:endParaRPr b="0" sz="2000">
                <a:solidFill>
                  <a:srgbClr val="F8FAFC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cs" sz="2000">
                  <a:solidFill>
                    <a:srgbClr val="F8FAFC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Socialismus</a:t>
              </a:r>
              <a:endParaRPr b="0" sz="2000">
                <a:solidFill>
                  <a:srgbClr val="F8FAFC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cs" sz="2000">
                  <a:solidFill>
                    <a:srgbClr val="F8FAFC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Nacionalismus</a:t>
              </a:r>
              <a:endParaRPr b="0" sz="2000">
                <a:solidFill>
                  <a:srgbClr val="F8FAFC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cs" sz="2000">
                  <a:solidFill>
                    <a:srgbClr val="F8FAFC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Fašismus</a:t>
              </a:r>
              <a:endParaRPr b="0" sz="2000">
                <a:solidFill>
                  <a:srgbClr val="F8FAFC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cs" sz="2000">
                  <a:solidFill>
                    <a:srgbClr val="F8FAFC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Nacionální socialismus</a:t>
              </a:r>
              <a:endParaRPr b="0" sz="2000">
                <a:solidFill>
                  <a:srgbClr val="F8FAFC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167" name="Google Shape;167;p27"/>
          <p:cNvGrpSpPr/>
          <p:nvPr/>
        </p:nvGrpSpPr>
        <p:grpSpPr>
          <a:xfrm>
            <a:off x="4953000" y="1143000"/>
            <a:ext cx="3429000" cy="3429000"/>
            <a:chOff x="4953000" y="1524000"/>
            <a:chExt cx="3429000" cy="4572000"/>
          </a:xfrm>
        </p:grpSpPr>
        <p:sp>
          <p:nvSpPr>
            <p:cNvPr id="168" name="Google Shape;168;p27"/>
            <p:cNvSpPr/>
            <p:nvPr/>
          </p:nvSpPr>
          <p:spPr>
            <a:xfrm>
              <a:off x="4953000" y="1524000"/>
              <a:ext cx="3429000" cy="4572000"/>
            </a:xfrm>
            <a:prstGeom prst="roundRect">
              <a:avLst>
                <a:gd fmla="val 4444" name="adj"/>
              </a:avLst>
            </a:prstGeom>
            <a:solidFill>
              <a:srgbClr val="1E293B"/>
            </a:solidFill>
            <a:ln cap="flat" cmpd="sng" w="19050">
              <a:solidFill>
                <a:srgbClr val="38BD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27"/>
            <p:cNvSpPr txBox="1"/>
            <p:nvPr/>
          </p:nvSpPr>
          <p:spPr>
            <a:xfrm>
              <a:off x="5143500" y="1714500"/>
              <a:ext cx="3048000" cy="419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cs" sz="2000">
                  <a:solidFill>
                    <a:srgbClr val="F8FAFC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Feminismus</a:t>
              </a:r>
              <a:endParaRPr b="0" sz="2000">
                <a:solidFill>
                  <a:srgbClr val="F8FAFC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cs" sz="2000">
                  <a:solidFill>
                    <a:srgbClr val="F8FAFC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Ekologismus</a:t>
              </a:r>
              <a:endParaRPr b="0" sz="2000">
                <a:solidFill>
                  <a:srgbClr val="F8FAFC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cs" sz="2000">
                  <a:solidFill>
                    <a:srgbClr val="F8FAFC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Náboženský fundamentalismus</a:t>
              </a:r>
              <a:endParaRPr b="0" sz="2000">
                <a:solidFill>
                  <a:srgbClr val="F8FAFC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cs" sz="2000">
                  <a:solidFill>
                    <a:srgbClr val="F8FAFC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Multikulturalismus</a:t>
              </a:r>
              <a:endParaRPr b="0" sz="2000">
                <a:solidFill>
                  <a:srgbClr val="F8FAFC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8"/>
          <p:cNvSpPr txBox="1"/>
          <p:nvPr/>
        </p:nvSpPr>
        <p:spPr>
          <a:xfrm>
            <a:off x="571500" y="321469"/>
            <a:ext cx="8001000" cy="6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800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rPr>
              <a:t>Dělení ideologií</a:t>
            </a:r>
            <a:endParaRPr b="1" sz="2800">
              <a:solidFill>
                <a:srgbClr val="F8FAF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0" lang="cs" sz="1600">
                <a:solidFill>
                  <a:srgbClr val="38BDF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demokratické / totalitní</a:t>
            </a:r>
            <a:endParaRPr b="0" sz="1600">
              <a:solidFill>
                <a:srgbClr val="38BDF8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76" name="Google Shape;176;p28"/>
          <p:cNvGrpSpPr/>
          <p:nvPr/>
        </p:nvGrpSpPr>
        <p:grpSpPr>
          <a:xfrm>
            <a:off x="95250" y="321469"/>
            <a:ext cx="8953500" cy="4500675"/>
            <a:chOff x="95250" y="428625"/>
            <a:chExt cx="8953500" cy="6000900"/>
          </a:xfrm>
        </p:grpSpPr>
        <p:sp>
          <p:nvSpPr>
            <p:cNvPr id="177" name="Google Shape;177;p28"/>
            <p:cNvSpPr txBox="1"/>
            <p:nvPr/>
          </p:nvSpPr>
          <p:spPr>
            <a:xfrm>
              <a:off x="3143250" y="428625"/>
              <a:ext cx="28575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s" sz="2200">
                  <a:solidFill>
                    <a:srgbClr val="F8FAFC"/>
                  </a:solidFill>
                  <a:latin typeface="Montserrat"/>
                  <a:ea typeface="Montserrat"/>
                  <a:cs typeface="Montserrat"/>
                  <a:sym typeface="Montserrat"/>
                </a:rPr>
                <a:t>Fašismus</a:t>
              </a:r>
              <a:endParaRPr b="1" sz="2200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78" name="Google Shape;178;p28"/>
            <p:cNvSpPr txBox="1"/>
            <p:nvPr/>
          </p:nvSpPr>
          <p:spPr>
            <a:xfrm>
              <a:off x="3143250" y="2428875"/>
              <a:ext cx="28575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s" sz="2000">
                  <a:solidFill>
                    <a:srgbClr val="38BDF8"/>
                  </a:solidFill>
                  <a:latin typeface="Montserrat"/>
                  <a:ea typeface="Montserrat"/>
                  <a:cs typeface="Montserrat"/>
                  <a:sym typeface="Montserrat"/>
                </a:rPr>
                <a:t>Konzervatismus</a:t>
              </a:r>
              <a:endParaRPr b="1" sz="2000">
                <a:solidFill>
                  <a:srgbClr val="38BDF8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79" name="Google Shape;179;p28"/>
            <p:cNvSpPr txBox="1"/>
            <p:nvPr/>
          </p:nvSpPr>
          <p:spPr>
            <a:xfrm>
              <a:off x="1047750" y="5143500"/>
              <a:ext cx="22860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s" sz="2000">
                  <a:solidFill>
                    <a:srgbClr val="38BDF8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Socialismus</a:t>
              </a:r>
              <a:endParaRPr b="1" sz="2000">
                <a:solidFill>
                  <a:srgbClr val="38BDF8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80" name="Google Shape;180;p28"/>
            <p:cNvSpPr txBox="1"/>
            <p:nvPr/>
          </p:nvSpPr>
          <p:spPr>
            <a:xfrm>
              <a:off x="5810250" y="5143500"/>
              <a:ext cx="22860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s" sz="2000">
                  <a:solidFill>
                    <a:srgbClr val="38BDF8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Liberalismus</a:t>
              </a:r>
              <a:endParaRPr b="1" sz="2000">
                <a:solidFill>
                  <a:srgbClr val="38BDF8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81" name="Google Shape;181;p28"/>
            <p:cNvSpPr txBox="1"/>
            <p:nvPr/>
          </p:nvSpPr>
          <p:spPr>
            <a:xfrm>
              <a:off x="95250" y="5953125"/>
              <a:ext cx="22860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s" sz="2200">
                  <a:solidFill>
                    <a:srgbClr val="F8FAFC"/>
                  </a:solidFill>
                  <a:latin typeface="Montserrat"/>
                  <a:ea typeface="Montserrat"/>
                  <a:cs typeface="Montserrat"/>
                  <a:sym typeface="Montserrat"/>
                </a:rPr>
                <a:t>Komunismus</a:t>
              </a:r>
              <a:endParaRPr b="1" sz="2200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82" name="Google Shape;182;p28"/>
            <p:cNvSpPr txBox="1"/>
            <p:nvPr/>
          </p:nvSpPr>
          <p:spPr>
            <a:xfrm>
              <a:off x="6762750" y="5953125"/>
              <a:ext cx="22860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s" sz="2200">
                  <a:solidFill>
                    <a:srgbClr val="F8FAFC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Anarchismus</a:t>
              </a:r>
              <a:endParaRPr b="1" sz="2200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pic>
        <p:nvPicPr>
          <p:cNvPr id="183" name="Google Shape;183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0450" y="789225"/>
            <a:ext cx="7343100" cy="3575100"/>
          </a:xfrm>
          <a:prstGeom prst="rect">
            <a:avLst/>
          </a:prstGeom>
          <a:noFill/>
          <a:ln>
            <a:noFill/>
          </a:ln>
          <a:effectLst>
            <a:outerShdw blurRad="257175" rotWithShape="0" algn="bl" dir="5280000" dist="209550">
              <a:srgbClr val="FFFF00"/>
            </a:outerShdw>
          </a:effectLst>
        </p:spPr>
      </p:pic>
      <p:pic>
        <p:nvPicPr>
          <p:cNvPr id="184" name="Google Shape;184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00350" y="2314575"/>
            <a:ext cx="3848100" cy="160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9"/>
          <p:cNvSpPr txBox="1"/>
          <p:nvPr/>
        </p:nvSpPr>
        <p:spPr>
          <a:xfrm>
            <a:off x="0" y="6"/>
            <a:ext cx="8572500" cy="10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800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rPr>
              <a:t>Dělení ideologií (starší model)</a:t>
            </a:r>
            <a:endParaRPr b="1" sz="2800">
              <a:solidFill>
                <a:srgbClr val="F8FAF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0" lang="cs" sz="1600">
                <a:solidFill>
                  <a:srgbClr val="38BDF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pravicové – levicové</a:t>
            </a:r>
            <a:endParaRPr b="0" sz="1600">
              <a:solidFill>
                <a:srgbClr val="38BDF8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91" name="Google Shape;191;p29"/>
          <p:cNvGrpSpPr/>
          <p:nvPr/>
        </p:nvGrpSpPr>
        <p:grpSpPr>
          <a:xfrm>
            <a:off x="124301" y="1675166"/>
            <a:ext cx="8257261" cy="1071646"/>
            <a:chOff x="571500" y="2233538"/>
            <a:chExt cx="7810500" cy="1147988"/>
          </a:xfrm>
        </p:grpSpPr>
        <p:pic>
          <p:nvPicPr>
            <p:cNvPr id="192" name="Google Shape;192;p2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71500" y="2233538"/>
              <a:ext cx="7620000" cy="5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3" name="Google Shape;193;p29"/>
            <p:cNvSpPr txBox="1"/>
            <p:nvPr/>
          </p:nvSpPr>
          <p:spPr>
            <a:xfrm>
              <a:off x="762000" y="3095625"/>
              <a:ext cx="19050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s" sz="1269">
                  <a:solidFill>
                    <a:srgbClr val="EF4444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LEVICE</a:t>
              </a:r>
              <a:endParaRPr b="1" sz="1269">
                <a:solidFill>
                  <a:srgbClr val="EF4444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94" name="Google Shape;194;p29"/>
            <p:cNvSpPr txBox="1"/>
            <p:nvPr/>
          </p:nvSpPr>
          <p:spPr>
            <a:xfrm>
              <a:off x="6477000" y="3095625"/>
              <a:ext cx="19050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s" sz="1269">
                  <a:solidFill>
                    <a:srgbClr val="6366F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PRAVICE</a:t>
              </a:r>
              <a:endParaRPr b="1" sz="1269">
                <a:solidFill>
                  <a:srgbClr val="6366F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195" name="Google Shape;195;p29"/>
          <p:cNvGrpSpPr/>
          <p:nvPr/>
        </p:nvGrpSpPr>
        <p:grpSpPr>
          <a:xfrm>
            <a:off x="571500" y="956100"/>
            <a:ext cx="7096125" cy="1428750"/>
            <a:chOff x="1047750" y="2476500"/>
            <a:chExt cx="7096125" cy="1905000"/>
          </a:xfrm>
        </p:grpSpPr>
        <p:sp>
          <p:nvSpPr>
            <p:cNvPr id="196" name="Google Shape;196;p29"/>
            <p:cNvSpPr/>
            <p:nvPr/>
          </p:nvSpPr>
          <p:spPr>
            <a:xfrm>
              <a:off x="1047750" y="3810000"/>
              <a:ext cx="1143000" cy="571500"/>
            </a:xfrm>
            <a:prstGeom prst="roundRect">
              <a:avLst>
                <a:gd fmla="val 13333" name="adj"/>
              </a:avLst>
            </a:prstGeom>
            <a:solidFill>
              <a:srgbClr val="1E293B"/>
            </a:solidFill>
            <a:ln cap="flat" cmpd="sng" w="19050">
              <a:solidFill>
                <a:srgbClr val="EF444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97" name="Google Shape;197;p29"/>
            <p:cNvCxnSpPr/>
            <p:nvPr/>
          </p:nvCxnSpPr>
          <p:spPr>
            <a:xfrm>
              <a:off x="1619250" y="3429000"/>
              <a:ext cx="0" cy="381000"/>
            </a:xfrm>
            <a:prstGeom prst="straightConnector1">
              <a:avLst/>
            </a:prstGeom>
            <a:solidFill>
              <a:srgbClr val="FFFFFF"/>
            </a:solidFill>
            <a:ln cap="flat" cmpd="sng" w="19050">
              <a:solidFill>
                <a:srgbClr val="EF444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98" name="Google Shape;198;p29"/>
            <p:cNvSpPr/>
            <p:nvPr/>
          </p:nvSpPr>
          <p:spPr>
            <a:xfrm>
              <a:off x="1571625" y="3381375"/>
              <a:ext cx="95400" cy="95400"/>
            </a:xfrm>
            <a:prstGeom prst="ellipse">
              <a:avLst/>
            </a:prstGeom>
            <a:solidFill>
              <a:srgbClr val="EF4444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29"/>
            <p:cNvSpPr txBox="1"/>
            <p:nvPr/>
          </p:nvSpPr>
          <p:spPr>
            <a:xfrm>
              <a:off x="1047750" y="3810000"/>
              <a:ext cx="11430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s" sz="1300">
                  <a:solidFill>
                    <a:srgbClr val="F8FAFC"/>
                  </a:solidFill>
                  <a:latin typeface="Montserrat"/>
                  <a:ea typeface="Montserrat"/>
                  <a:cs typeface="Montserrat"/>
                  <a:sym typeface="Montserrat"/>
                </a:rPr>
                <a:t>Komunismus</a:t>
              </a:r>
              <a:endParaRPr b="1" sz="1300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00" name="Google Shape;200;p29"/>
            <p:cNvSpPr/>
            <p:nvPr/>
          </p:nvSpPr>
          <p:spPr>
            <a:xfrm>
              <a:off x="2238375" y="2476500"/>
              <a:ext cx="1143000" cy="571500"/>
            </a:xfrm>
            <a:prstGeom prst="roundRect">
              <a:avLst>
                <a:gd fmla="val 13333" name="adj"/>
              </a:avLst>
            </a:prstGeom>
            <a:solidFill>
              <a:srgbClr val="1E293B"/>
            </a:solidFill>
            <a:ln cap="flat" cmpd="sng" w="19050">
              <a:solidFill>
                <a:srgbClr val="F9731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01" name="Google Shape;201;p29"/>
            <p:cNvCxnSpPr/>
            <p:nvPr/>
          </p:nvCxnSpPr>
          <p:spPr>
            <a:xfrm>
              <a:off x="2809875" y="3048000"/>
              <a:ext cx="0" cy="381000"/>
            </a:xfrm>
            <a:prstGeom prst="straightConnector1">
              <a:avLst/>
            </a:prstGeom>
            <a:solidFill>
              <a:srgbClr val="FFFFFF"/>
            </a:solidFill>
            <a:ln cap="flat" cmpd="sng" w="19050">
              <a:solidFill>
                <a:srgbClr val="F97316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02" name="Google Shape;202;p29"/>
            <p:cNvSpPr/>
            <p:nvPr/>
          </p:nvSpPr>
          <p:spPr>
            <a:xfrm>
              <a:off x="2762250" y="3381375"/>
              <a:ext cx="95400" cy="95400"/>
            </a:xfrm>
            <a:prstGeom prst="ellipse">
              <a:avLst/>
            </a:prstGeom>
            <a:solidFill>
              <a:srgbClr val="F9731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29"/>
            <p:cNvSpPr txBox="1"/>
            <p:nvPr/>
          </p:nvSpPr>
          <p:spPr>
            <a:xfrm>
              <a:off x="2238375" y="2476500"/>
              <a:ext cx="11430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s" sz="1300">
                  <a:solidFill>
                    <a:srgbClr val="F8FAFC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Socialismus</a:t>
              </a:r>
              <a:endParaRPr b="1" sz="1300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04" name="Google Shape;204;p29"/>
            <p:cNvSpPr/>
            <p:nvPr/>
          </p:nvSpPr>
          <p:spPr>
            <a:xfrm>
              <a:off x="3429000" y="3810000"/>
              <a:ext cx="1143000" cy="571500"/>
            </a:xfrm>
            <a:prstGeom prst="roundRect">
              <a:avLst>
                <a:gd fmla="val 13333" name="adj"/>
              </a:avLst>
            </a:prstGeom>
            <a:solidFill>
              <a:srgbClr val="1E293B"/>
            </a:solidFill>
            <a:ln cap="flat" cmpd="sng" w="19050">
              <a:solidFill>
                <a:srgbClr val="38BD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05" name="Google Shape;205;p29"/>
            <p:cNvCxnSpPr/>
            <p:nvPr/>
          </p:nvCxnSpPr>
          <p:spPr>
            <a:xfrm>
              <a:off x="4000500" y="3429000"/>
              <a:ext cx="0" cy="381000"/>
            </a:xfrm>
            <a:prstGeom prst="straightConnector1">
              <a:avLst/>
            </a:prstGeom>
            <a:solidFill>
              <a:srgbClr val="FFFFFF"/>
            </a:solidFill>
            <a:ln cap="flat" cmpd="sng" w="19050">
              <a:solidFill>
                <a:srgbClr val="38BDF8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06" name="Google Shape;206;p29"/>
            <p:cNvSpPr/>
            <p:nvPr/>
          </p:nvSpPr>
          <p:spPr>
            <a:xfrm>
              <a:off x="3952875" y="3381375"/>
              <a:ext cx="95400" cy="95400"/>
            </a:xfrm>
            <a:prstGeom prst="ellipse">
              <a:avLst/>
            </a:prstGeom>
            <a:solidFill>
              <a:srgbClr val="38BDF8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29"/>
            <p:cNvSpPr txBox="1"/>
            <p:nvPr/>
          </p:nvSpPr>
          <p:spPr>
            <a:xfrm>
              <a:off x="3429000" y="3810000"/>
              <a:ext cx="11430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s" sz="1300">
                  <a:solidFill>
                    <a:srgbClr val="F8FAFC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Liberalismus</a:t>
              </a:r>
              <a:endParaRPr b="1" sz="1300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08" name="Google Shape;208;p29"/>
            <p:cNvSpPr/>
            <p:nvPr/>
          </p:nvSpPr>
          <p:spPr>
            <a:xfrm>
              <a:off x="4619625" y="2476500"/>
              <a:ext cx="1143000" cy="571500"/>
            </a:xfrm>
            <a:prstGeom prst="roundRect">
              <a:avLst>
                <a:gd fmla="val 13333" name="adj"/>
              </a:avLst>
            </a:prstGeom>
            <a:solidFill>
              <a:srgbClr val="1E293B"/>
            </a:solidFill>
            <a:ln cap="flat" cmpd="sng" w="19050">
              <a:solidFill>
                <a:srgbClr val="3B82F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09" name="Google Shape;209;p29"/>
            <p:cNvCxnSpPr/>
            <p:nvPr/>
          </p:nvCxnSpPr>
          <p:spPr>
            <a:xfrm>
              <a:off x="5191125" y="3048000"/>
              <a:ext cx="0" cy="381000"/>
            </a:xfrm>
            <a:prstGeom prst="straightConnector1">
              <a:avLst/>
            </a:prstGeom>
            <a:solidFill>
              <a:srgbClr val="FFFFFF"/>
            </a:solidFill>
            <a:ln cap="flat" cmpd="sng" w="19050">
              <a:solidFill>
                <a:srgbClr val="3B82F6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10" name="Google Shape;210;p29"/>
            <p:cNvSpPr/>
            <p:nvPr/>
          </p:nvSpPr>
          <p:spPr>
            <a:xfrm>
              <a:off x="5143500" y="3381375"/>
              <a:ext cx="95400" cy="95400"/>
            </a:xfrm>
            <a:prstGeom prst="ellipse">
              <a:avLst/>
            </a:prstGeom>
            <a:solidFill>
              <a:srgbClr val="3B82F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29"/>
            <p:cNvSpPr txBox="1"/>
            <p:nvPr/>
          </p:nvSpPr>
          <p:spPr>
            <a:xfrm>
              <a:off x="4619625" y="2476500"/>
              <a:ext cx="11430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s" sz="1008">
                  <a:solidFill>
                    <a:srgbClr val="F8FAFC"/>
                  </a:solidFill>
                  <a:latin typeface="Montserrat"/>
                  <a:ea typeface="Montserrat"/>
                  <a:cs typeface="Montserrat"/>
                  <a:sym typeface="Montserrat"/>
                </a:rPr>
                <a:t>Konzervatismus</a:t>
              </a:r>
              <a:endParaRPr b="1" sz="1008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12" name="Google Shape;212;p29"/>
            <p:cNvSpPr/>
            <p:nvPr/>
          </p:nvSpPr>
          <p:spPr>
            <a:xfrm>
              <a:off x="5810250" y="3810000"/>
              <a:ext cx="1143000" cy="571500"/>
            </a:xfrm>
            <a:prstGeom prst="roundRect">
              <a:avLst>
                <a:gd fmla="val 13333" name="adj"/>
              </a:avLst>
            </a:prstGeom>
            <a:solidFill>
              <a:srgbClr val="1E293B"/>
            </a:solidFill>
            <a:ln cap="flat" cmpd="sng" w="19050">
              <a:solidFill>
                <a:srgbClr val="6366F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13" name="Google Shape;213;p29"/>
            <p:cNvCxnSpPr/>
            <p:nvPr/>
          </p:nvCxnSpPr>
          <p:spPr>
            <a:xfrm>
              <a:off x="6381750" y="3429000"/>
              <a:ext cx="0" cy="381000"/>
            </a:xfrm>
            <a:prstGeom prst="straightConnector1">
              <a:avLst/>
            </a:prstGeom>
            <a:solidFill>
              <a:srgbClr val="FFFFFF"/>
            </a:solidFill>
            <a:ln cap="flat" cmpd="sng" w="19050">
              <a:solidFill>
                <a:srgbClr val="6366F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14" name="Google Shape;214;p29"/>
            <p:cNvSpPr/>
            <p:nvPr/>
          </p:nvSpPr>
          <p:spPr>
            <a:xfrm>
              <a:off x="6334125" y="3381375"/>
              <a:ext cx="95400" cy="95400"/>
            </a:xfrm>
            <a:prstGeom prst="ellipse">
              <a:avLst/>
            </a:prstGeom>
            <a:solidFill>
              <a:srgbClr val="6366F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29"/>
            <p:cNvSpPr txBox="1"/>
            <p:nvPr/>
          </p:nvSpPr>
          <p:spPr>
            <a:xfrm>
              <a:off x="5810250" y="3810000"/>
              <a:ext cx="11430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s" sz="1300">
                  <a:solidFill>
                    <a:srgbClr val="F8FAFC"/>
                  </a:solidFill>
                  <a:latin typeface="Montserrat"/>
                  <a:ea typeface="Montserrat"/>
                  <a:cs typeface="Montserrat"/>
                  <a:sym typeface="Montserrat"/>
                </a:rPr>
                <a:t>Fašismus</a:t>
              </a:r>
              <a:endParaRPr b="1" sz="1300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16" name="Google Shape;216;p29"/>
            <p:cNvSpPr/>
            <p:nvPr/>
          </p:nvSpPr>
          <p:spPr>
            <a:xfrm>
              <a:off x="7000875" y="2476500"/>
              <a:ext cx="1143000" cy="571500"/>
            </a:xfrm>
            <a:prstGeom prst="roundRect">
              <a:avLst>
                <a:gd fmla="val 13333" name="adj"/>
              </a:avLst>
            </a:prstGeom>
            <a:solidFill>
              <a:srgbClr val="1E293B"/>
            </a:solidFill>
            <a:ln cap="flat" cmpd="sng" w="19050">
              <a:solidFill>
                <a:srgbClr val="EC489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17" name="Google Shape;217;p29"/>
            <p:cNvCxnSpPr/>
            <p:nvPr/>
          </p:nvCxnSpPr>
          <p:spPr>
            <a:xfrm>
              <a:off x="7572375" y="3048000"/>
              <a:ext cx="0" cy="381000"/>
            </a:xfrm>
            <a:prstGeom prst="straightConnector1">
              <a:avLst/>
            </a:prstGeom>
            <a:solidFill>
              <a:srgbClr val="FFFFFF"/>
            </a:solidFill>
            <a:ln cap="flat" cmpd="sng" w="19050">
              <a:solidFill>
                <a:srgbClr val="EC4899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18" name="Google Shape;218;p29"/>
            <p:cNvSpPr/>
            <p:nvPr/>
          </p:nvSpPr>
          <p:spPr>
            <a:xfrm>
              <a:off x="7524750" y="3381375"/>
              <a:ext cx="95400" cy="95400"/>
            </a:xfrm>
            <a:prstGeom prst="ellipse">
              <a:avLst/>
            </a:prstGeom>
            <a:solidFill>
              <a:srgbClr val="EC489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29"/>
            <p:cNvSpPr txBox="1"/>
            <p:nvPr/>
          </p:nvSpPr>
          <p:spPr>
            <a:xfrm>
              <a:off x="7000875" y="2476500"/>
              <a:ext cx="11430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s" sz="1300">
                  <a:solidFill>
                    <a:srgbClr val="F8FAFC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Anarchismus</a:t>
              </a:r>
              <a:endParaRPr b="1" sz="1300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pic>
        <p:nvPicPr>
          <p:cNvPr id="220" name="Google Shape;220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88349" y="2766225"/>
            <a:ext cx="1691736" cy="2241544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9"/>
          <p:cNvSpPr txBox="1"/>
          <p:nvPr/>
        </p:nvSpPr>
        <p:spPr>
          <a:xfrm>
            <a:off x="124325" y="2766225"/>
            <a:ext cx="6494700" cy="354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b="1" lang="cs" sz="2200">
                <a:solidFill>
                  <a:schemeClr val="lt1"/>
                </a:solidFill>
              </a:rPr>
              <a:t>Původ pojmů „levice“ a „pravice“</a:t>
            </a:r>
            <a:endParaRPr b="1" sz="2200">
              <a:solidFill>
                <a:schemeClr val="lt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cs" sz="1600">
                <a:solidFill>
                  <a:schemeClr val="lt1"/>
                </a:solidFill>
              </a:rPr>
              <a:t>V dnešní době jsou termíny nepřesným a zavádějícím anachronismem, přesto se široce používají v médiích, politických diskusích i nad pivem</a:t>
            </a:r>
            <a:endParaRPr sz="1600">
              <a:solidFill>
                <a:schemeClr val="lt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cs" sz="1600">
                <a:solidFill>
                  <a:schemeClr val="lt1"/>
                </a:solidFill>
              </a:rPr>
              <a:t>Vznikly v roce </a:t>
            </a:r>
            <a:r>
              <a:rPr b="1" lang="cs" sz="1600">
                <a:solidFill>
                  <a:schemeClr val="lt1"/>
                </a:solidFill>
              </a:rPr>
              <a:t>1789</a:t>
            </a:r>
            <a:r>
              <a:rPr lang="cs" sz="1600">
                <a:solidFill>
                  <a:schemeClr val="lt1"/>
                </a:solidFill>
              </a:rPr>
              <a:t> během Velké francouzské revoluce.</a:t>
            </a:r>
            <a:endParaRPr sz="1600">
              <a:solidFill>
                <a:schemeClr val="lt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cs" sz="1600">
                <a:solidFill>
                  <a:schemeClr val="lt1"/>
                </a:solidFill>
              </a:rPr>
              <a:t>vychází z tehdejšího zasedacího pořádku v jednacím sále Národního shromáždění (</a:t>
            </a:r>
            <a:r>
              <a:rPr i="1" lang="cs" sz="1600">
                <a:solidFill>
                  <a:schemeClr val="lt1"/>
                </a:solidFill>
              </a:rPr>
              <a:t>Salle du Manège</a:t>
            </a:r>
            <a:r>
              <a:rPr lang="cs" sz="1600">
                <a:solidFill>
                  <a:schemeClr val="lt1"/>
                </a:solidFill>
              </a:rPr>
              <a:t>).</a:t>
            </a:r>
            <a:endParaRPr sz="1600">
              <a:solidFill>
                <a:schemeClr val="lt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b="1" lang="cs" sz="1600">
                <a:solidFill>
                  <a:schemeClr val="lt1"/>
                </a:solidFill>
              </a:rPr>
              <a:t>Pravice (vpravo od předsedy):</a:t>
            </a:r>
            <a:r>
              <a:rPr lang="cs" sz="1600">
                <a:solidFill>
                  <a:schemeClr val="lt1"/>
                </a:solidFill>
              </a:rPr>
              <a:t> Na této straně seděli poslanci, kteří podporovali krále a absolutní monarchii.</a:t>
            </a:r>
            <a:endParaRPr sz="1600">
              <a:solidFill>
                <a:schemeClr val="lt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b="1" lang="cs" sz="1600">
                <a:solidFill>
                  <a:schemeClr val="lt1"/>
                </a:solidFill>
              </a:rPr>
              <a:t>Levice (vlevo od předsedy):</a:t>
            </a:r>
            <a:r>
              <a:rPr lang="cs" sz="1600">
                <a:solidFill>
                  <a:schemeClr val="lt1"/>
                </a:solidFill>
              </a:rPr>
              <a:t> Zde seděli radikálové prosazující revoluci a sociální rovnost.</a:t>
            </a:r>
            <a:endParaRPr sz="16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0"/>
          <p:cNvSpPr txBox="1"/>
          <p:nvPr/>
        </p:nvSpPr>
        <p:spPr>
          <a:xfrm>
            <a:off x="571500" y="357188"/>
            <a:ext cx="8001000" cy="6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cs" sz="1400">
                <a:solidFill>
                  <a:srgbClr val="38BDF8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Pojmové srovnání</a:t>
            </a:r>
            <a:endParaRPr b="0" sz="1400">
              <a:solidFill>
                <a:srgbClr val="38BDF8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cs" sz="3200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rPr>
              <a:t>Doktrína a Ideologie</a:t>
            </a:r>
            <a:endParaRPr b="1" sz="3200">
              <a:solidFill>
                <a:srgbClr val="F8FAF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28" name="Google Shape;228;p30"/>
          <p:cNvGrpSpPr/>
          <p:nvPr/>
        </p:nvGrpSpPr>
        <p:grpSpPr>
          <a:xfrm>
            <a:off x="571500" y="1143000"/>
            <a:ext cx="3810000" cy="3500550"/>
            <a:chOff x="571500" y="1524000"/>
            <a:chExt cx="3810000" cy="4667400"/>
          </a:xfrm>
        </p:grpSpPr>
        <p:sp>
          <p:nvSpPr>
            <p:cNvPr id="229" name="Google Shape;229;p30"/>
            <p:cNvSpPr/>
            <p:nvPr/>
          </p:nvSpPr>
          <p:spPr>
            <a:xfrm>
              <a:off x="571500" y="1524000"/>
              <a:ext cx="3810000" cy="4667400"/>
            </a:xfrm>
            <a:prstGeom prst="roundRect">
              <a:avLst>
                <a:gd fmla="val 4000" name="adj"/>
              </a:avLst>
            </a:prstGeom>
            <a:solidFill>
              <a:srgbClr val="1E293B"/>
            </a:solidFill>
            <a:ln cap="flat" cmpd="sng" w="19050">
              <a:solidFill>
                <a:srgbClr val="38BD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30"/>
            <p:cNvSpPr txBox="1"/>
            <p:nvPr/>
          </p:nvSpPr>
          <p:spPr>
            <a:xfrm>
              <a:off x="857250" y="1809750"/>
              <a:ext cx="3238500" cy="409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s" sz="2400">
                  <a:solidFill>
                    <a:srgbClr val="38BDF8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Doktrína</a:t>
              </a:r>
              <a:endParaRPr b="1" sz="2400">
                <a:solidFill>
                  <a:srgbClr val="38BDF8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0" lvl="0" marL="0" rtl="0" algn="l">
                <a:spcBef>
                  <a:spcPts val="1800"/>
                </a:spcBef>
                <a:spcAft>
                  <a:spcPts val="0"/>
                </a:spcAft>
                <a:buNone/>
              </a:pPr>
              <a:r>
                <a:rPr lang="cs" sz="1600">
                  <a:solidFill>
                    <a:srgbClr val="38BDF8"/>
                  </a:solidFill>
                  <a:latin typeface="Montserrat"/>
                  <a:ea typeface="Montserrat"/>
                  <a:cs typeface="Montserrat"/>
                  <a:sym typeface="Montserrat"/>
                </a:rPr>
                <a:t>■</a:t>
              </a:r>
              <a:r>
                <a:rPr b="0" lang="cs" sz="1250">
                  <a:solidFill>
                    <a:srgbClr val="E2E8F0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Soustava pevných (nezměnitelných) zásad vztahujících se ke konkrétnímu problému </a:t>
              </a:r>
              <a:r>
                <a:rPr b="0" lang="cs" sz="1150">
                  <a:solidFill>
                    <a:srgbClr val="94A3B8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(bývá i součástí ideologie)</a:t>
              </a:r>
              <a:endParaRPr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0" lvl="0" marL="0" rtl="0" algn="l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cs" sz="1600">
                  <a:solidFill>
                    <a:srgbClr val="38BDF8"/>
                  </a:solidFill>
                  <a:latin typeface="Montserrat"/>
                  <a:ea typeface="Montserrat"/>
                  <a:cs typeface="Montserrat"/>
                  <a:sym typeface="Montserrat"/>
                </a:rPr>
                <a:t>■</a:t>
              </a:r>
              <a:r>
                <a:rPr b="0" lang="cs" sz="1250">
                  <a:solidFill>
                    <a:srgbClr val="E2E8F0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Většinou produktem již ustanovené autority či moci </a:t>
              </a:r>
              <a:r>
                <a:rPr b="0" lang="cs" sz="1150">
                  <a:solidFill>
                    <a:srgbClr val="94A3B8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(formována shora)</a:t>
              </a:r>
              <a:endParaRPr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0" lvl="0" marL="0" rtl="0" algn="l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cs" sz="1600">
                  <a:solidFill>
                    <a:srgbClr val="38BDF8"/>
                  </a:solidFill>
                  <a:latin typeface="Montserrat"/>
                  <a:ea typeface="Montserrat"/>
                  <a:cs typeface="Montserrat"/>
                  <a:sym typeface="Montserrat"/>
                </a:rPr>
                <a:t>■</a:t>
              </a:r>
              <a:r>
                <a:rPr b="0" lang="cs" sz="1250">
                  <a:solidFill>
                    <a:srgbClr val="E2E8F0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Účelem je jednotný postup v zahraniční a vnitřní politice</a:t>
              </a:r>
              <a:endParaRPr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231" name="Google Shape;231;p30"/>
          <p:cNvGrpSpPr/>
          <p:nvPr/>
        </p:nvGrpSpPr>
        <p:grpSpPr>
          <a:xfrm>
            <a:off x="4762500" y="1143000"/>
            <a:ext cx="3810000" cy="3500550"/>
            <a:chOff x="4762500" y="1524000"/>
            <a:chExt cx="3810000" cy="4667400"/>
          </a:xfrm>
        </p:grpSpPr>
        <p:sp>
          <p:nvSpPr>
            <p:cNvPr id="232" name="Google Shape;232;p30"/>
            <p:cNvSpPr/>
            <p:nvPr/>
          </p:nvSpPr>
          <p:spPr>
            <a:xfrm>
              <a:off x="4762500" y="1524000"/>
              <a:ext cx="3810000" cy="4667400"/>
            </a:xfrm>
            <a:prstGeom prst="roundRect">
              <a:avLst>
                <a:gd fmla="val 4000" name="adj"/>
              </a:avLst>
            </a:prstGeom>
            <a:solidFill>
              <a:srgbClr val="1E293B"/>
            </a:solidFill>
            <a:ln cap="flat" cmpd="sng" w="19050">
              <a:solidFill>
                <a:srgbClr val="6366F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30"/>
            <p:cNvSpPr txBox="1"/>
            <p:nvPr/>
          </p:nvSpPr>
          <p:spPr>
            <a:xfrm>
              <a:off x="5048250" y="1809750"/>
              <a:ext cx="3238500" cy="409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s" sz="2400">
                  <a:solidFill>
                    <a:srgbClr val="6366F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Ideologie</a:t>
              </a:r>
              <a:endParaRPr b="1" sz="2400">
                <a:solidFill>
                  <a:srgbClr val="6366F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0" lvl="0" marL="0" rtl="0" algn="l">
                <a:spcBef>
                  <a:spcPts val="1800"/>
                </a:spcBef>
                <a:spcAft>
                  <a:spcPts val="0"/>
                </a:spcAft>
                <a:buNone/>
              </a:pPr>
              <a:r>
                <a:rPr lang="cs" sz="1600">
                  <a:solidFill>
                    <a:srgbClr val="6366F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■</a:t>
              </a:r>
              <a:r>
                <a:rPr b="0" lang="cs" sz="1250">
                  <a:solidFill>
                    <a:srgbClr val="E2E8F0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Obecný a ucelený výklad společnosti i postavení jednotlivce v ní</a:t>
              </a:r>
              <a:endParaRPr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0" lvl="0" marL="0" rtl="0" algn="l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cs" sz="1600">
                  <a:solidFill>
                    <a:srgbClr val="6366F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■</a:t>
              </a:r>
              <a:r>
                <a:rPr b="0" lang="cs" sz="1250">
                  <a:solidFill>
                    <a:srgbClr val="E2E8F0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Slouží jako myšlenkový základ, ze kterého má teprve vycházet politický program</a:t>
              </a:r>
              <a:endParaRPr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0" lvl="0" marL="0" rtl="0" algn="l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cs" sz="1600">
                  <a:solidFill>
                    <a:srgbClr val="6366F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■</a:t>
              </a:r>
              <a:r>
                <a:rPr b="0" lang="cs" sz="1250">
                  <a:solidFill>
                    <a:srgbClr val="E2E8F0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Hlavním účelem je změna či obhajoba stávajícího politického systému</a:t>
              </a:r>
              <a:endParaRPr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1"/>
          <p:cNvSpPr txBox="1"/>
          <p:nvPr/>
        </p:nvSpPr>
        <p:spPr>
          <a:xfrm>
            <a:off x="571500" y="357188"/>
            <a:ext cx="8001000" cy="7143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3200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rPr>
              <a:t>Jednotící prvky ideologií</a:t>
            </a:r>
            <a:endParaRPr b="1" sz="3200">
              <a:solidFill>
                <a:srgbClr val="F8FAF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b="0" lang="cs" sz="1400">
                <a:solidFill>
                  <a:srgbClr val="38BDF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Tři základní pilíře, které tvoří jádro každého myšlenkového směru</a:t>
            </a:r>
            <a:endParaRPr b="0" sz="1400">
              <a:solidFill>
                <a:srgbClr val="38BDF8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240" name="Google Shape;240;p31"/>
          <p:cNvGrpSpPr/>
          <p:nvPr/>
        </p:nvGrpSpPr>
        <p:grpSpPr>
          <a:xfrm>
            <a:off x="571500" y="1357313"/>
            <a:ext cx="2476500" cy="2714625"/>
            <a:chOff x="571500" y="1809750"/>
            <a:chExt cx="2476500" cy="3619500"/>
          </a:xfrm>
        </p:grpSpPr>
        <p:sp>
          <p:nvSpPr>
            <p:cNvPr id="241" name="Google Shape;241;p31"/>
            <p:cNvSpPr/>
            <p:nvPr/>
          </p:nvSpPr>
          <p:spPr>
            <a:xfrm>
              <a:off x="571500" y="1809750"/>
              <a:ext cx="2476500" cy="3619500"/>
            </a:xfrm>
            <a:prstGeom prst="roundRect">
              <a:avLst>
                <a:gd fmla="val 6153" name="adj"/>
              </a:avLst>
            </a:prstGeom>
            <a:solidFill>
              <a:srgbClr val="1E293B"/>
            </a:solidFill>
            <a:ln cap="flat" cmpd="sng" w="19050">
              <a:solidFill>
                <a:srgbClr val="EF444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31"/>
            <p:cNvSpPr txBox="1"/>
            <p:nvPr/>
          </p:nvSpPr>
          <p:spPr>
            <a:xfrm>
              <a:off x="762000" y="2000250"/>
              <a:ext cx="2095500" cy="323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s" sz="3600">
                  <a:solidFill>
                    <a:srgbClr val="EF4444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gavel</a:t>
              </a:r>
              <a:endParaRPr sz="3600">
                <a:solidFill>
                  <a:srgbClr val="EF4444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1" lang="cs" sz="2200">
                  <a:solidFill>
                    <a:srgbClr val="F8FAFC"/>
                  </a:solidFill>
                  <a:latin typeface="Montserrat"/>
                  <a:ea typeface="Montserrat"/>
                  <a:cs typeface="Montserrat"/>
                  <a:sym typeface="Montserrat"/>
                </a:rPr>
                <a:t>Kritika</a:t>
              </a:r>
              <a:endParaRPr b="1" sz="2200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0" lang="cs" sz="1300">
                  <a:solidFill>
                    <a:srgbClr val="94A3B8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Analýza současnosti</a:t>
              </a:r>
              <a:endParaRPr b="0" sz="1300">
                <a:solidFill>
                  <a:srgbClr val="94A3B8"/>
                </a:solidFill>
                <a:latin typeface="Montserrat Medium"/>
                <a:ea typeface="Montserrat Medium"/>
                <a:cs typeface="Montserrat Medium"/>
                <a:sym typeface="Montserrat Medium"/>
              </a:endParaRPr>
            </a:p>
            <a:p>
              <a:pPr indent="0" lvl="0" marL="0" rtl="0" algn="l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b="0" lang="cs" sz="1150">
                  <a:solidFill>
                    <a:srgbClr val="E2E8F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Identifikuje a podrobuje kritice stávající společenské, politické a hospodářské poměry. Poukazuje na nespravedlnost a nedostatky aktuálního systému.</a:t>
              </a:r>
              <a:endParaRPr b="0" sz="1150">
                <a:solidFill>
                  <a:srgbClr val="E2E8F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243" name="Google Shape;243;p31"/>
          <p:cNvGrpSpPr/>
          <p:nvPr/>
        </p:nvGrpSpPr>
        <p:grpSpPr>
          <a:xfrm>
            <a:off x="3333750" y="1357313"/>
            <a:ext cx="2476500" cy="2714625"/>
            <a:chOff x="3333750" y="1809750"/>
            <a:chExt cx="2476500" cy="3619500"/>
          </a:xfrm>
        </p:grpSpPr>
        <p:sp>
          <p:nvSpPr>
            <p:cNvPr id="244" name="Google Shape;244;p31"/>
            <p:cNvSpPr/>
            <p:nvPr/>
          </p:nvSpPr>
          <p:spPr>
            <a:xfrm>
              <a:off x="3333750" y="1809750"/>
              <a:ext cx="2476500" cy="3619500"/>
            </a:xfrm>
            <a:prstGeom prst="roundRect">
              <a:avLst>
                <a:gd fmla="val 6153" name="adj"/>
              </a:avLst>
            </a:prstGeom>
            <a:solidFill>
              <a:srgbClr val="1E293B"/>
            </a:solidFill>
            <a:ln cap="flat" cmpd="sng" w="19050">
              <a:solidFill>
                <a:srgbClr val="38BD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31"/>
            <p:cNvSpPr txBox="1"/>
            <p:nvPr/>
          </p:nvSpPr>
          <p:spPr>
            <a:xfrm>
              <a:off x="3524250" y="2000250"/>
              <a:ext cx="2095500" cy="323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s" sz="3600">
                  <a:solidFill>
                    <a:srgbClr val="38BDF8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lightbulb</a:t>
              </a:r>
              <a:endParaRPr sz="3600">
                <a:solidFill>
                  <a:srgbClr val="38BDF8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1" lang="cs" sz="2200">
                  <a:solidFill>
                    <a:srgbClr val="F8FAFC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Vize</a:t>
              </a:r>
              <a:endParaRPr b="1" sz="2200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0" lang="cs" sz="1300">
                  <a:solidFill>
                    <a:srgbClr val="94A3B8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Ideální budoucnost</a:t>
              </a:r>
              <a:endParaRPr b="0" sz="1300">
                <a:solidFill>
                  <a:srgbClr val="94A3B8"/>
                </a:solidFill>
                <a:latin typeface="Montserrat Medium"/>
                <a:ea typeface="Montserrat Medium"/>
                <a:cs typeface="Montserrat Medium"/>
                <a:sym typeface="Montserrat Medium"/>
              </a:endParaRPr>
            </a:p>
            <a:p>
              <a:pPr indent="0" lvl="0" marL="0" rtl="0" algn="l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b="0" lang="cs" sz="1150">
                  <a:solidFill>
                    <a:srgbClr val="E2E8F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Představuje ucelený model žádoucího uspořádání společnosti. Definuje hodnoty, cíle a ideální stav, kterého by mělo být dosaženo.</a:t>
              </a:r>
              <a:endParaRPr b="0" sz="1150">
                <a:solidFill>
                  <a:srgbClr val="E2E8F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246" name="Google Shape;246;p31"/>
          <p:cNvGrpSpPr/>
          <p:nvPr/>
        </p:nvGrpSpPr>
        <p:grpSpPr>
          <a:xfrm>
            <a:off x="6096000" y="1357313"/>
            <a:ext cx="2476500" cy="2714625"/>
            <a:chOff x="6096000" y="1809750"/>
            <a:chExt cx="2476500" cy="3619500"/>
          </a:xfrm>
        </p:grpSpPr>
        <p:sp>
          <p:nvSpPr>
            <p:cNvPr id="247" name="Google Shape;247;p31"/>
            <p:cNvSpPr/>
            <p:nvPr/>
          </p:nvSpPr>
          <p:spPr>
            <a:xfrm>
              <a:off x="6096000" y="1809750"/>
              <a:ext cx="2476500" cy="3619500"/>
            </a:xfrm>
            <a:prstGeom prst="roundRect">
              <a:avLst>
                <a:gd fmla="val 6153" name="adj"/>
              </a:avLst>
            </a:prstGeom>
            <a:solidFill>
              <a:srgbClr val="1E293B"/>
            </a:solidFill>
            <a:ln cap="flat" cmpd="sng" w="19050">
              <a:solidFill>
                <a:srgbClr val="10B98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31"/>
            <p:cNvSpPr txBox="1"/>
            <p:nvPr/>
          </p:nvSpPr>
          <p:spPr>
            <a:xfrm>
              <a:off x="6286500" y="2000250"/>
              <a:ext cx="2095500" cy="323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s" sz="3600">
                  <a:solidFill>
                    <a:srgbClr val="10B981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explore</a:t>
              </a:r>
              <a:endParaRPr sz="3600">
                <a:solidFill>
                  <a:srgbClr val="10B981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1" lang="cs" sz="2200">
                  <a:solidFill>
                    <a:srgbClr val="F8FAFC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Cesta</a:t>
              </a:r>
              <a:endParaRPr b="1" sz="2200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0" lang="cs" sz="1300">
                  <a:solidFill>
                    <a:srgbClr val="94A3B8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Strategie a kroky</a:t>
              </a:r>
              <a:endParaRPr b="0" sz="1300">
                <a:solidFill>
                  <a:srgbClr val="94A3B8"/>
                </a:solidFill>
                <a:latin typeface="Montserrat Medium"/>
                <a:ea typeface="Montserrat Medium"/>
                <a:cs typeface="Montserrat Medium"/>
                <a:sym typeface="Montserrat Medium"/>
              </a:endParaRPr>
            </a:p>
            <a:p>
              <a:pPr indent="0" lvl="0" marL="0" rtl="0" algn="l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b="0" lang="cs" sz="1150">
                  <a:solidFill>
                    <a:srgbClr val="E2E8F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Určuje konkrétní metody, prostředky a politický program k realizaci vytyčené vize. Překlenuje propast mezi kritikou přítomnosti a budoucím cílem.</a:t>
              </a:r>
              <a:endParaRPr b="0" sz="1150">
                <a:solidFill>
                  <a:srgbClr val="E2E8F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32"/>
          <p:cNvPicPr preferRelativeResize="0"/>
          <p:nvPr/>
        </p:nvPicPr>
        <p:blipFill rotWithShape="1">
          <a:blip r:embed="rId3">
            <a:alphaModFix/>
          </a:blip>
          <a:srcRect b="0" l="12503" r="12495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32"/>
          <p:cNvSpPr txBox="1"/>
          <p:nvPr/>
        </p:nvSpPr>
        <p:spPr>
          <a:xfrm>
            <a:off x="158725" y="357188"/>
            <a:ext cx="8863200" cy="1040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cs" sz="890">
                <a:solidFill>
                  <a:srgbClr val="38BDF8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Interaktivní cvičení</a:t>
            </a:r>
            <a:endParaRPr b="0" sz="890">
              <a:solidFill>
                <a:srgbClr val="38BDF8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l">
              <a:spcBef>
                <a:spcPts val="375"/>
              </a:spcBef>
              <a:spcAft>
                <a:spcPts val="0"/>
              </a:spcAft>
              <a:buNone/>
            </a:pPr>
            <a:r>
              <a:rPr b="1" lang="cs" sz="3120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rPr>
              <a:t>Vytvořme si vlastní ideologii i s doktrínami z říše pohádek! (Skupiny 3-5, 10-15 minut)</a:t>
            </a:r>
            <a:endParaRPr b="1" sz="3120">
              <a:solidFill>
                <a:srgbClr val="F8FAF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56" name="Google Shape;256;p32"/>
          <p:cNvGrpSpPr/>
          <p:nvPr/>
        </p:nvGrpSpPr>
        <p:grpSpPr>
          <a:xfrm>
            <a:off x="571500" y="1500188"/>
            <a:ext cx="2476500" cy="2929050"/>
            <a:chOff x="571500" y="2000250"/>
            <a:chExt cx="2476500" cy="3905400"/>
          </a:xfrm>
        </p:grpSpPr>
        <p:sp>
          <p:nvSpPr>
            <p:cNvPr id="257" name="Google Shape;257;p32"/>
            <p:cNvSpPr/>
            <p:nvPr/>
          </p:nvSpPr>
          <p:spPr>
            <a:xfrm>
              <a:off x="571500" y="2000250"/>
              <a:ext cx="2476500" cy="3905400"/>
            </a:xfrm>
            <a:prstGeom prst="roundRect">
              <a:avLst>
                <a:gd fmla="val 6153" name="adj"/>
              </a:avLst>
            </a:prstGeom>
            <a:solidFill>
              <a:srgbClr val="1E293B"/>
            </a:solidFill>
            <a:ln cap="flat" cmpd="sng" w="19050">
              <a:solidFill>
                <a:srgbClr val="EF444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32"/>
            <p:cNvSpPr txBox="1"/>
            <p:nvPr/>
          </p:nvSpPr>
          <p:spPr>
            <a:xfrm>
              <a:off x="762000" y="2190750"/>
              <a:ext cx="2095500" cy="35244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cs" sz="3600">
                  <a:solidFill>
                    <a:srgbClr val="EF4444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gavel</a:t>
              </a:r>
              <a:endParaRPr b="0" sz="3600">
                <a:solidFill>
                  <a:srgbClr val="EF4444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1" lang="cs" sz="2200">
                  <a:solidFill>
                    <a:srgbClr val="F8FAFC"/>
                  </a:solidFill>
                  <a:latin typeface="Montserrat"/>
                  <a:ea typeface="Montserrat"/>
                  <a:cs typeface="Montserrat"/>
                  <a:sym typeface="Montserrat"/>
                </a:rPr>
                <a:t>1. Kritika</a:t>
              </a:r>
              <a:endParaRPr b="1" sz="2200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0" lang="cs" sz="1300">
                  <a:solidFill>
                    <a:srgbClr val="94A3B8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Co je v království špatně?</a:t>
              </a:r>
              <a:endParaRPr b="0" sz="1300">
                <a:solidFill>
                  <a:srgbClr val="94A3B8"/>
                </a:solidFill>
                <a:latin typeface="Montserrat Medium"/>
                <a:ea typeface="Montserrat Medium"/>
                <a:cs typeface="Montserrat Medium"/>
                <a:sym typeface="Montserrat Medium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0" lang="cs" sz="1100">
                  <a:solidFill>
                    <a:srgbClr val="E2E8F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Pojmenujte hlavní bezpráví a problémy ve vašem pohádkovém světě (např. drak tyranizující poddané, nespravedlivé daně krále).</a:t>
              </a:r>
              <a:endParaRPr b="0" sz="1100">
                <a:solidFill>
                  <a:srgbClr val="E2E8F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259" name="Google Shape;259;p32"/>
          <p:cNvGrpSpPr/>
          <p:nvPr/>
        </p:nvGrpSpPr>
        <p:grpSpPr>
          <a:xfrm>
            <a:off x="3333750" y="1500188"/>
            <a:ext cx="2476500" cy="2929050"/>
            <a:chOff x="3333750" y="2000250"/>
            <a:chExt cx="2476500" cy="3905400"/>
          </a:xfrm>
        </p:grpSpPr>
        <p:sp>
          <p:nvSpPr>
            <p:cNvPr id="260" name="Google Shape;260;p32"/>
            <p:cNvSpPr/>
            <p:nvPr/>
          </p:nvSpPr>
          <p:spPr>
            <a:xfrm>
              <a:off x="3333750" y="2000250"/>
              <a:ext cx="2476500" cy="3905400"/>
            </a:xfrm>
            <a:prstGeom prst="roundRect">
              <a:avLst>
                <a:gd fmla="val 6153" name="adj"/>
              </a:avLst>
            </a:prstGeom>
            <a:solidFill>
              <a:srgbClr val="1E293B"/>
            </a:solidFill>
            <a:ln cap="flat" cmpd="sng" w="19050">
              <a:solidFill>
                <a:srgbClr val="38BD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32"/>
            <p:cNvSpPr txBox="1"/>
            <p:nvPr/>
          </p:nvSpPr>
          <p:spPr>
            <a:xfrm>
              <a:off x="3524250" y="2190750"/>
              <a:ext cx="2095500" cy="35244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cs" sz="3600">
                  <a:solidFill>
                    <a:srgbClr val="38BDF8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lightbulb</a:t>
              </a:r>
              <a:endParaRPr b="0" sz="3600">
                <a:solidFill>
                  <a:srgbClr val="38BDF8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1" lang="cs" sz="2200">
                  <a:solidFill>
                    <a:srgbClr val="F8FAFC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2. Vize</a:t>
              </a:r>
              <a:endParaRPr b="1" sz="2200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0" lang="cs" sz="1300">
                  <a:solidFill>
                    <a:srgbClr val="94A3B8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Jak vypadá ideální svět?</a:t>
              </a:r>
              <a:endParaRPr b="0" sz="1300">
                <a:solidFill>
                  <a:srgbClr val="94A3B8"/>
                </a:solidFill>
                <a:latin typeface="Montserrat Medium"/>
                <a:ea typeface="Montserrat Medium"/>
                <a:cs typeface="Montserrat Medium"/>
                <a:sym typeface="Montserrat Medium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0" lang="cs" sz="1100">
                  <a:solidFill>
                    <a:srgbClr val="E2E8F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Popište cílový stav spravedlivé společnosti po vyřešení konfliktů (např. mírové soužití s draky, zřízení konstituční monarchie).</a:t>
              </a:r>
              <a:endParaRPr b="0" sz="1100">
                <a:solidFill>
                  <a:srgbClr val="E2E8F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262" name="Google Shape;262;p32"/>
          <p:cNvGrpSpPr/>
          <p:nvPr/>
        </p:nvGrpSpPr>
        <p:grpSpPr>
          <a:xfrm>
            <a:off x="6096000" y="1500188"/>
            <a:ext cx="2476500" cy="2929050"/>
            <a:chOff x="6096000" y="2000250"/>
            <a:chExt cx="2476500" cy="3905400"/>
          </a:xfrm>
        </p:grpSpPr>
        <p:sp>
          <p:nvSpPr>
            <p:cNvPr id="263" name="Google Shape;263;p32"/>
            <p:cNvSpPr/>
            <p:nvPr/>
          </p:nvSpPr>
          <p:spPr>
            <a:xfrm>
              <a:off x="6096000" y="2000250"/>
              <a:ext cx="2476500" cy="3905400"/>
            </a:xfrm>
            <a:prstGeom prst="roundRect">
              <a:avLst>
                <a:gd fmla="val 6153" name="adj"/>
              </a:avLst>
            </a:prstGeom>
            <a:solidFill>
              <a:srgbClr val="1E293B"/>
            </a:solidFill>
            <a:ln cap="flat" cmpd="sng" w="19050">
              <a:solidFill>
                <a:srgbClr val="10B98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32"/>
            <p:cNvSpPr txBox="1"/>
            <p:nvPr/>
          </p:nvSpPr>
          <p:spPr>
            <a:xfrm>
              <a:off x="6286500" y="2190750"/>
              <a:ext cx="2095500" cy="35244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cs" sz="3600">
                  <a:solidFill>
                    <a:srgbClr val="10B981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explore</a:t>
              </a:r>
              <a:endParaRPr b="0" sz="3600">
                <a:solidFill>
                  <a:srgbClr val="10B981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1" lang="cs" sz="2200">
                  <a:solidFill>
                    <a:srgbClr val="F8FAFC"/>
                  </a:solidFill>
                  <a:latin typeface="Montserrat"/>
                  <a:ea typeface="Montserrat"/>
                  <a:cs typeface="Montserrat"/>
                  <a:sym typeface="Montserrat"/>
                </a:rPr>
                <a:t>3. Cesta</a:t>
              </a:r>
              <a:endParaRPr b="1" sz="2200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0" lang="cs" sz="1300">
                  <a:solidFill>
                    <a:srgbClr val="94A3B8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Jak toho dosáhnout?</a:t>
              </a:r>
              <a:endParaRPr b="0" sz="1300">
                <a:solidFill>
                  <a:srgbClr val="94A3B8"/>
                </a:solidFill>
                <a:latin typeface="Montserrat Medium"/>
                <a:ea typeface="Montserrat Medium"/>
                <a:cs typeface="Montserrat Medium"/>
                <a:sym typeface="Montserrat Medium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0" lang="cs" sz="1100">
                  <a:solidFill>
                    <a:srgbClr val="E2E8F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Určete konkrétní prostředky a reformy k naplnění vaší vize (např. uzavření diplomatických smluv, hrdinská výprava, vzdělání, meč, srp a kladivo).</a:t>
              </a:r>
              <a:endParaRPr b="0" sz="1100">
                <a:solidFill>
                  <a:srgbClr val="E2E8F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33"/>
          <p:cNvPicPr preferRelativeResize="0"/>
          <p:nvPr/>
        </p:nvPicPr>
        <p:blipFill rotWithShape="1">
          <a:blip r:embed="rId4">
            <a:alphaModFix/>
          </a:blip>
          <a:srcRect b="0" l="8445" r="8437" t="0"/>
          <a:stretch/>
        </p:blipFill>
        <p:spPr>
          <a:xfrm>
            <a:off x="5524500" y="2959252"/>
            <a:ext cx="3560700" cy="175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33"/>
          <p:cNvPicPr preferRelativeResize="0"/>
          <p:nvPr/>
        </p:nvPicPr>
        <p:blipFill rotWithShape="1">
          <a:blip r:embed="rId5">
            <a:alphaModFix/>
          </a:blip>
          <a:srcRect b="0" l="8445" r="8437" t="0"/>
          <a:stretch/>
        </p:blipFill>
        <p:spPr>
          <a:xfrm>
            <a:off x="5334000" y="1064427"/>
            <a:ext cx="3560700" cy="175230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33"/>
          <p:cNvSpPr txBox="1"/>
          <p:nvPr/>
        </p:nvSpPr>
        <p:spPr>
          <a:xfrm>
            <a:off x="571500" y="168325"/>
            <a:ext cx="8001000" cy="831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3200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rPr>
              <a:t>Příklad: </a:t>
            </a:r>
            <a:r>
              <a:rPr b="1" lang="cs" sz="3200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rPr>
              <a:t>Šmoulismus</a:t>
            </a:r>
            <a:endParaRPr b="1" sz="3200">
              <a:solidFill>
                <a:srgbClr val="F8FAF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0" lang="cs" sz="1400">
                <a:solidFill>
                  <a:srgbClr val="38BDF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Aplikace tří pilířů a doktríny na pohádkovou ideologii</a:t>
            </a:r>
            <a:endParaRPr b="0" sz="1400">
              <a:solidFill>
                <a:srgbClr val="38BDF8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273" name="Google Shape;273;p33"/>
          <p:cNvGrpSpPr/>
          <p:nvPr/>
        </p:nvGrpSpPr>
        <p:grpSpPr>
          <a:xfrm>
            <a:off x="571500" y="987675"/>
            <a:ext cx="2286000" cy="1752257"/>
            <a:chOff x="571500" y="1238250"/>
            <a:chExt cx="2286000" cy="2095500"/>
          </a:xfrm>
        </p:grpSpPr>
        <p:sp>
          <p:nvSpPr>
            <p:cNvPr id="274" name="Google Shape;274;p33"/>
            <p:cNvSpPr/>
            <p:nvPr/>
          </p:nvSpPr>
          <p:spPr>
            <a:xfrm>
              <a:off x="571500" y="1238250"/>
              <a:ext cx="2286000" cy="2095500"/>
            </a:xfrm>
            <a:prstGeom prst="roundRect">
              <a:avLst>
                <a:gd fmla="val 7272" name="adj"/>
              </a:avLst>
            </a:prstGeom>
            <a:solidFill>
              <a:srgbClr val="1E293B"/>
            </a:solidFill>
            <a:ln cap="flat" cmpd="sng" w="19050">
              <a:solidFill>
                <a:srgbClr val="EF444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33"/>
            <p:cNvSpPr txBox="1"/>
            <p:nvPr/>
          </p:nvSpPr>
          <p:spPr>
            <a:xfrm>
              <a:off x="762000" y="1428750"/>
              <a:ext cx="1905000" cy="171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s" sz="2800">
                  <a:solidFill>
                    <a:srgbClr val="EF4444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gavel</a:t>
              </a:r>
              <a:endParaRPr sz="2800">
                <a:solidFill>
                  <a:srgbClr val="EF4444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cs" sz="1600">
                  <a:solidFill>
                    <a:srgbClr val="F8FAFC"/>
                  </a:solidFill>
                  <a:latin typeface="Montserrat"/>
                  <a:ea typeface="Montserrat"/>
                  <a:cs typeface="Montserrat"/>
                  <a:sym typeface="Montserrat"/>
                </a:rPr>
                <a:t>1. Kritika</a:t>
              </a:r>
              <a:endParaRPr b="1" sz="1600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cs" sz="1100">
                  <a:solidFill>
                    <a:srgbClr val="E2E8F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Taťka Šmoula selhává a nezajišťuje dostatečnou bezpečnost před hrozbou Gargamela.</a:t>
              </a:r>
              <a:endParaRPr b="0" sz="1100">
                <a:solidFill>
                  <a:srgbClr val="E2E8F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276" name="Google Shape;276;p33"/>
          <p:cNvGrpSpPr/>
          <p:nvPr/>
        </p:nvGrpSpPr>
        <p:grpSpPr>
          <a:xfrm>
            <a:off x="3048000" y="987780"/>
            <a:ext cx="2286000" cy="1752257"/>
            <a:chOff x="3048000" y="1238250"/>
            <a:chExt cx="2286000" cy="2095500"/>
          </a:xfrm>
        </p:grpSpPr>
        <p:sp>
          <p:nvSpPr>
            <p:cNvPr id="277" name="Google Shape;277;p33"/>
            <p:cNvSpPr/>
            <p:nvPr/>
          </p:nvSpPr>
          <p:spPr>
            <a:xfrm>
              <a:off x="3048000" y="1238250"/>
              <a:ext cx="2286000" cy="2095500"/>
            </a:xfrm>
            <a:prstGeom prst="roundRect">
              <a:avLst>
                <a:gd fmla="val 7272" name="adj"/>
              </a:avLst>
            </a:prstGeom>
            <a:solidFill>
              <a:srgbClr val="1E293B"/>
            </a:solidFill>
            <a:ln cap="flat" cmpd="sng" w="19050">
              <a:solidFill>
                <a:srgbClr val="38BD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33"/>
            <p:cNvSpPr txBox="1"/>
            <p:nvPr/>
          </p:nvSpPr>
          <p:spPr>
            <a:xfrm>
              <a:off x="3238500" y="1428750"/>
              <a:ext cx="1905000" cy="171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s" sz="2800">
                  <a:solidFill>
                    <a:srgbClr val="38BDF8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lightbulb</a:t>
              </a:r>
              <a:endParaRPr sz="2800">
                <a:solidFill>
                  <a:srgbClr val="38BDF8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cs" sz="1600">
                  <a:solidFill>
                    <a:srgbClr val="F8FAFC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2. Vize</a:t>
              </a:r>
              <a:endParaRPr b="1" sz="1600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cs" sz="1100">
                  <a:solidFill>
                    <a:srgbClr val="E2E8F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Vybudování absolutně bezpečného a chráněného lesa pro všechny poslušné šmoulíky.</a:t>
              </a:r>
              <a:endParaRPr b="0" sz="1100">
                <a:solidFill>
                  <a:srgbClr val="E2E8F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279" name="Google Shape;279;p33"/>
          <p:cNvGrpSpPr/>
          <p:nvPr/>
        </p:nvGrpSpPr>
        <p:grpSpPr>
          <a:xfrm>
            <a:off x="571500" y="2881532"/>
            <a:ext cx="2286000" cy="1907743"/>
            <a:chOff x="571500" y="3524250"/>
            <a:chExt cx="2286000" cy="2095500"/>
          </a:xfrm>
        </p:grpSpPr>
        <p:sp>
          <p:nvSpPr>
            <p:cNvPr id="280" name="Google Shape;280;p33"/>
            <p:cNvSpPr/>
            <p:nvPr/>
          </p:nvSpPr>
          <p:spPr>
            <a:xfrm>
              <a:off x="571500" y="3524250"/>
              <a:ext cx="2286000" cy="2095500"/>
            </a:xfrm>
            <a:prstGeom prst="roundRect">
              <a:avLst>
                <a:gd fmla="val 7272" name="adj"/>
              </a:avLst>
            </a:prstGeom>
            <a:solidFill>
              <a:srgbClr val="1E293B"/>
            </a:solidFill>
            <a:ln cap="flat" cmpd="sng" w="19050">
              <a:solidFill>
                <a:srgbClr val="10B98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33"/>
            <p:cNvSpPr txBox="1"/>
            <p:nvPr/>
          </p:nvSpPr>
          <p:spPr>
            <a:xfrm>
              <a:off x="762000" y="3714750"/>
              <a:ext cx="1905000" cy="171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s" sz="2800">
                  <a:solidFill>
                    <a:srgbClr val="10B981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explore</a:t>
              </a:r>
              <a:endParaRPr sz="2800">
                <a:solidFill>
                  <a:srgbClr val="10B981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cs" sz="1600">
                  <a:solidFill>
                    <a:srgbClr val="F8FAFC"/>
                  </a:solidFill>
                  <a:latin typeface="Montserrat"/>
                  <a:ea typeface="Montserrat"/>
                  <a:cs typeface="Montserrat"/>
                  <a:sym typeface="Montserrat"/>
                </a:rPr>
                <a:t>3. Cesta</a:t>
              </a:r>
              <a:endParaRPr b="1" sz="1600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cs" sz="1100">
                  <a:solidFill>
                    <a:srgbClr val="E2E8F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Nekompromisní fyzická likvidace vnitřního nepřítele (Taťky Šmouly) i vnější hrozby (Gargamela a Azraela).</a:t>
              </a:r>
              <a:endParaRPr b="0" sz="1100">
                <a:solidFill>
                  <a:srgbClr val="E2E8F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282" name="Google Shape;282;p33"/>
          <p:cNvGrpSpPr/>
          <p:nvPr/>
        </p:nvGrpSpPr>
        <p:grpSpPr>
          <a:xfrm>
            <a:off x="3048000" y="2881214"/>
            <a:ext cx="2286000" cy="1907743"/>
            <a:chOff x="3048000" y="3524250"/>
            <a:chExt cx="2286000" cy="2095500"/>
          </a:xfrm>
        </p:grpSpPr>
        <p:sp>
          <p:nvSpPr>
            <p:cNvPr id="283" name="Google Shape;283;p33"/>
            <p:cNvSpPr/>
            <p:nvPr/>
          </p:nvSpPr>
          <p:spPr>
            <a:xfrm>
              <a:off x="3048000" y="3524250"/>
              <a:ext cx="2286000" cy="2095500"/>
            </a:xfrm>
            <a:prstGeom prst="roundRect">
              <a:avLst>
                <a:gd fmla="val 7272" name="adj"/>
              </a:avLst>
            </a:prstGeom>
            <a:solidFill>
              <a:srgbClr val="1E293B"/>
            </a:solidFill>
            <a:ln cap="flat" cmpd="sng" w="19050">
              <a:solidFill>
                <a:srgbClr val="F59E0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33"/>
            <p:cNvSpPr txBox="1"/>
            <p:nvPr/>
          </p:nvSpPr>
          <p:spPr>
            <a:xfrm>
              <a:off x="3238500" y="3714750"/>
              <a:ext cx="1905000" cy="171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s" sz="2800">
                  <a:solidFill>
                    <a:srgbClr val="F59E0B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security</a:t>
              </a:r>
              <a:endParaRPr sz="2800">
                <a:solidFill>
                  <a:srgbClr val="F59E0B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cs" sz="1600">
                  <a:solidFill>
                    <a:srgbClr val="F8FAFC"/>
                  </a:solidFill>
                  <a:latin typeface="Montserrat"/>
                  <a:ea typeface="Montserrat"/>
                  <a:cs typeface="Montserrat"/>
                  <a:sym typeface="Montserrat"/>
                </a:rPr>
                <a:t>4. Doktrína</a:t>
              </a:r>
              <a:endParaRPr b="1" sz="1600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cs" sz="1100">
                  <a:solidFill>
                    <a:srgbClr val="E2E8F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„Silákova doktrína“: agresivní obranné pásmo, jed na kočky a pasti na medvědy ihned za hranicemi vesnice.</a:t>
              </a:r>
              <a:endParaRPr b="0" sz="1100">
                <a:solidFill>
                  <a:srgbClr val="E2E8F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